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rimson Pro Bold" pitchFamily="2" charset="77"/>
      <p:regular r:id="rId3"/>
      <p:bold r:id="rId3"/>
    </p:embeddedFont>
    <p:embeddedFont>
      <p:font typeface="Roboto" panose="02000000000000000000" pitchFamily="2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4" autoAdjust="0"/>
    <p:restoredTop sz="94650" autoAdjust="0"/>
  </p:normalViewPr>
  <p:slideViewPr>
    <p:cSldViewPr>
      <p:cViewPr>
        <p:scale>
          <a:sx n="65" d="100"/>
          <a:sy n="65" d="100"/>
        </p:scale>
        <p:origin x="1152" y="6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11/25/24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2.png"/><Relationship Id="rId7" Type="http://schemas.openxmlformats.org/officeDocument/2006/relationships/hyperlink" Target="https://scholar.google.com/scholar_lookup?journal=JAMA+Surg&amp;title=Subtotal+cholecystectomy+for+%E2%80%9Cdifficult+gallbladders%E2%80%9D:+systematic+review+and+meta-analysis:+Systematic+review+and+meta-analysis&amp;author=M+Elshaer&amp;author=G+Gravante&amp;author=K+Thomas&amp;volume=150&amp;issue=2&amp;publication_year=2015&amp;pages=159-68&amp;pmid=25548894&amp;doi=10.1001/jamasurg.2014.1219&amp;" TargetMode="External"/><Relationship Id="rId12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001%2Fjamasurg.2014.1219" TargetMode="External"/><Relationship Id="rId11" Type="http://schemas.openxmlformats.org/officeDocument/2006/relationships/image" Target="../media/image7.png"/><Relationship Id="rId5" Type="http://schemas.openxmlformats.org/officeDocument/2006/relationships/hyperlink" Target="https://pubmed.ncbi.nlm.nih.gov/25548894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22" b="-11222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61299" y="2135682"/>
            <a:ext cx="4832718" cy="7858692"/>
            <a:chOff x="0" y="0"/>
            <a:chExt cx="1272815" cy="20697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2815" cy="2069779"/>
            </a:xfrm>
            <a:custGeom>
              <a:avLst/>
              <a:gdLst/>
              <a:ahLst/>
              <a:cxnLst/>
              <a:rect l="l" t="t" r="r" b="b"/>
              <a:pathLst>
                <a:path w="1272815" h="2069779">
                  <a:moveTo>
                    <a:pt x="126556" y="0"/>
                  </a:moveTo>
                  <a:lnTo>
                    <a:pt x="1146258" y="0"/>
                  </a:lnTo>
                  <a:cubicBezTo>
                    <a:pt x="1216153" y="0"/>
                    <a:pt x="1272815" y="56661"/>
                    <a:pt x="1272815" y="126556"/>
                  </a:cubicBezTo>
                  <a:lnTo>
                    <a:pt x="1272815" y="1943222"/>
                  </a:lnTo>
                  <a:cubicBezTo>
                    <a:pt x="1272815" y="1976787"/>
                    <a:pt x="1259481" y="2008977"/>
                    <a:pt x="1235747" y="2032711"/>
                  </a:cubicBezTo>
                  <a:cubicBezTo>
                    <a:pt x="1212013" y="2056445"/>
                    <a:pt x="1179823" y="2069779"/>
                    <a:pt x="1146258" y="2069779"/>
                  </a:cubicBezTo>
                  <a:lnTo>
                    <a:pt x="126556" y="2069779"/>
                  </a:lnTo>
                  <a:cubicBezTo>
                    <a:pt x="56661" y="2069779"/>
                    <a:pt x="0" y="2013118"/>
                    <a:pt x="0" y="1943222"/>
                  </a:cubicBezTo>
                  <a:lnTo>
                    <a:pt x="0" y="126556"/>
                  </a:lnTo>
                  <a:cubicBezTo>
                    <a:pt x="0" y="56661"/>
                    <a:pt x="56661" y="0"/>
                    <a:pt x="126556" y="0"/>
                  </a:cubicBezTo>
                  <a:close/>
                </a:path>
              </a:pathLst>
            </a:custGeom>
            <a:solidFill>
              <a:srgbClr val="FFFFFF">
                <a:alpha val="71765"/>
              </a:srgbClr>
            </a:solidFill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72815" cy="2107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313003" y="1991021"/>
            <a:ext cx="4725726" cy="8148014"/>
            <a:chOff x="0" y="-38100"/>
            <a:chExt cx="1244636" cy="214597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44636" cy="2107879"/>
            </a:xfrm>
            <a:custGeom>
              <a:avLst/>
              <a:gdLst/>
              <a:ahLst/>
              <a:cxnLst/>
              <a:rect l="l" t="t" r="r" b="b"/>
              <a:pathLst>
                <a:path w="1244636" h="2069779">
                  <a:moveTo>
                    <a:pt x="96657" y="0"/>
                  </a:moveTo>
                  <a:lnTo>
                    <a:pt x="1147979" y="0"/>
                  </a:lnTo>
                  <a:cubicBezTo>
                    <a:pt x="1173614" y="0"/>
                    <a:pt x="1198199" y="10183"/>
                    <a:pt x="1216326" y="28310"/>
                  </a:cubicBezTo>
                  <a:cubicBezTo>
                    <a:pt x="1234452" y="46437"/>
                    <a:pt x="1244636" y="71022"/>
                    <a:pt x="1244636" y="96657"/>
                  </a:cubicBezTo>
                  <a:lnTo>
                    <a:pt x="1244636" y="1973122"/>
                  </a:lnTo>
                  <a:cubicBezTo>
                    <a:pt x="1244636" y="2026504"/>
                    <a:pt x="1201361" y="2069779"/>
                    <a:pt x="1147979" y="2069779"/>
                  </a:cubicBezTo>
                  <a:lnTo>
                    <a:pt x="96657" y="2069779"/>
                  </a:lnTo>
                  <a:cubicBezTo>
                    <a:pt x="43275" y="2069779"/>
                    <a:pt x="0" y="2026504"/>
                    <a:pt x="0" y="1973122"/>
                  </a:cubicBezTo>
                  <a:lnTo>
                    <a:pt x="0" y="96657"/>
                  </a:lnTo>
                  <a:cubicBezTo>
                    <a:pt x="0" y="43275"/>
                    <a:pt x="43275" y="0"/>
                    <a:pt x="96657" y="0"/>
                  </a:cubicBezTo>
                  <a:close/>
                </a:path>
              </a:pathLst>
            </a:custGeom>
            <a:solidFill>
              <a:srgbClr val="FFFFFF">
                <a:alpha val="71765"/>
              </a:srgbClr>
            </a:solidFill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44636" cy="21078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117259" y="6925178"/>
            <a:ext cx="3921491" cy="3069196"/>
            <a:chOff x="0" y="0"/>
            <a:chExt cx="1032821" cy="80834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32821" cy="808348"/>
            </a:xfrm>
            <a:custGeom>
              <a:avLst/>
              <a:gdLst/>
              <a:ahLst/>
              <a:cxnLst/>
              <a:rect l="l" t="t" r="r" b="b"/>
              <a:pathLst>
                <a:path w="1032821" h="808348">
                  <a:moveTo>
                    <a:pt x="82918" y="0"/>
                  </a:moveTo>
                  <a:lnTo>
                    <a:pt x="949903" y="0"/>
                  </a:lnTo>
                  <a:cubicBezTo>
                    <a:pt x="995697" y="0"/>
                    <a:pt x="1032821" y="37123"/>
                    <a:pt x="1032821" y="82918"/>
                  </a:cubicBezTo>
                  <a:lnTo>
                    <a:pt x="1032821" y="725430"/>
                  </a:lnTo>
                  <a:cubicBezTo>
                    <a:pt x="1032821" y="771224"/>
                    <a:pt x="995697" y="808348"/>
                    <a:pt x="949903" y="808348"/>
                  </a:cubicBezTo>
                  <a:lnTo>
                    <a:pt x="82918" y="808348"/>
                  </a:lnTo>
                  <a:cubicBezTo>
                    <a:pt x="37123" y="808348"/>
                    <a:pt x="0" y="771224"/>
                    <a:pt x="0" y="725430"/>
                  </a:cubicBezTo>
                  <a:lnTo>
                    <a:pt x="0" y="82918"/>
                  </a:lnTo>
                  <a:cubicBezTo>
                    <a:pt x="0" y="37123"/>
                    <a:pt x="37123" y="0"/>
                    <a:pt x="82918" y="0"/>
                  </a:cubicBezTo>
                  <a:close/>
                </a:path>
              </a:pathLst>
            </a:custGeom>
            <a:solidFill>
              <a:srgbClr val="FFFFFF">
                <a:alpha val="71765"/>
              </a:srgbClr>
            </a:solidFill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032821" cy="846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117259" y="2135682"/>
            <a:ext cx="3921491" cy="4608521"/>
            <a:chOff x="0" y="0"/>
            <a:chExt cx="1032821" cy="121376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2821" cy="1213767"/>
            </a:xfrm>
            <a:custGeom>
              <a:avLst/>
              <a:gdLst/>
              <a:ahLst/>
              <a:cxnLst/>
              <a:rect l="l" t="t" r="r" b="b"/>
              <a:pathLst>
                <a:path w="1032821" h="1213767">
                  <a:moveTo>
                    <a:pt x="69098" y="0"/>
                  </a:moveTo>
                  <a:lnTo>
                    <a:pt x="963723" y="0"/>
                  </a:lnTo>
                  <a:cubicBezTo>
                    <a:pt x="1001884" y="0"/>
                    <a:pt x="1032821" y="30936"/>
                    <a:pt x="1032821" y="69098"/>
                  </a:cubicBezTo>
                  <a:lnTo>
                    <a:pt x="1032821" y="1144669"/>
                  </a:lnTo>
                  <a:cubicBezTo>
                    <a:pt x="1032821" y="1182831"/>
                    <a:pt x="1001884" y="1213767"/>
                    <a:pt x="963723" y="1213767"/>
                  </a:cubicBezTo>
                  <a:lnTo>
                    <a:pt x="69098" y="1213767"/>
                  </a:lnTo>
                  <a:cubicBezTo>
                    <a:pt x="30936" y="1213767"/>
                    <a:pt x="0" y="1182831"/>
                    <a:pt x="0" y="1144669"/>
                  </a:cubicBezTo>
                  <a:lnTo>
                    <a:pt x="0" y="69098"/>
                  </a:lnTo>
                  <a:cubicBezTo>
                    <a:pt x="0" y="30936"/>
                    <a:pt x="30936" y="0"/>
                    <a:pt x="69098" y="0"/>
                  </a:cubicBezTo>
                  <a:close/>
                </a:path>
              </a:pathLst>
            </a:custGeom>
            <a:solidFill>
              <a:srgbClr val="FFFFFF">
                <a:alpha val="67843"/>
              </a:srgbClr>
            </a:solidFill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032821" cy="1251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72926" y="2135682"/>
            <a:ext cx="3610136" cy="2624148"/>
            <a:chOff x="0" y="0"/>
            <a:chExt cx="950818" cy="69113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50818" cy="691134"/>
            </a:xfrm>
            <a:custGeom>
              <a:avLst/>
              <a:gdLst/>
              <a:ahLst/>
              <a:cxnLst/>
              <a:rect l="l" t="t" r="r" b="b"/>
              <a:pathLst>
                <a:path w="950818" h="691134">
                  <a:moveTo>
                    <a:pt x="102936" y="0"/>
                  </a:moveTo>
                  <a:lnTo>
                    <a:pt x="847882" y="0"/>
                  </a:lnTo>
                  <a:cubicBezTo>
                    <a:pt x="904732" y="0"/>
                    <a:pt x="950818" y="46086"/>
                    <a:pt x="950818" y="102936"/>
                  </a:cubicBezTo>
                  <a:lnTo>
                    <a:pt x="950818" y="588198"/>
                  </a:lnTo>
                  <a:cubicBezTo>
                    <a:pt x="950818" y="645048"/>
                    <a:pt x="904732" y="691134"/>
                    <a:pt x="847882" y="691134"/>
                  </a:cubicBezTo>
                  <a:lnTo>
                    <a:pt x="102936" y="691134"/>
                  </a:lnTo>
                  <a:cubicBezTo>
                    <a:pt x="46086" y="691134"/>
                    <a:pt x="0" y="645048"/>
                    <a:pt x="0" y="588198"/>
                  </a:cubicBezTo>
                  <a:lnTo>
                    <a:pt x="0" y="102936"/>
                  </a:lnTo>
                  <a:cubicBezTo>
                    <a:pt x="0" y="46086"/>
                    <a:pt x="46086" y="0"/>
                    <a:pt x="102936" y="0"/>
                  </a:cubicBezTo>
                  <a:close/>
                </a:path>
              </a:pathLst>
            </a:custGeom>
            <a:solidFill>
              <a:srgbClr val="FFFFFF">
                <a:alpha val="71765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950818" cy="7292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272926" y="4940805"/>
            <a:ext cx="3610136" cy="2499088"/>
            <a:chOff x="0" y="0"/>
            <a:chExt cx="950818" cy="6581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50818" cy="658196"/>
            </a:xfrm>
            <a:custGeom>
              <a:avLst/>
              <a:gdLst/>
              <a:ahLst/>
              <a:cxnLst/>
              <a:rect l="l" t="t" r="r" b="b"/>
              <a:pathLst>
                <a:path w="950818" h="658196">
                  <a:moveTo>
                    <a:pt x="87924" y="0"/>
                  </a:moveTo>
                  <a:lnTo>
                    <a:pt x="862893" y="0"/>
                  </a:lnTo>
                  <a:cubicBezTo>
                    <a:pt x="886212" y="0"/>
                    <a:pt x="908576" y="9263"/>
                    <a:pt x="925065" y="25752"/>
                  </a:cubicBezTo>
                  <a:cubicBezTo>
                    <a:pt x="941554" y="42241"/>
                    <a:pt x="950818" y="64605"/>
                    <a:pt x="950818" y="87924"/>
                  </a:cubicBezTo>
                  <a:lnTo>
                    <a:pt x="950818" y="570272"/>
                  </a:lnTo>
                  <a:cubicBezTo>
                    <a:pt x="950818" y="593591"/>
                    <a:pt x="941554" y="615955"/>
                    <a:pt x="925065" y="632444"/>
                  </a:cubicBezTo>
                  <a:cubicBezTo>
                    <a:pt x="908576" y="648933"/>
                    <a:pt x="886212" y="658196"/>
                    <a:pt x="862893" y="658196"/>
                  </a:cubicBezTo>
                  <a:lnTo>
                    <a:pt x="87924" y="658196"/>
                  </a:lnTo>
                  <a:cubicBezTo>
                    <a:pt x="64605" y="658196"/>
                    <a:pt x="42241" y="648933"/>
                    <a:pt x="25752" y="632444"/>
                  </a:cubicBezTo>
                  <a:cubicBezTo>
                    <a:pt x="9263" y="615955"/>
                    <a:pt x="0" y="593591"/>
                    <a:pt x="0" y="570272"/>
                  </a:cubicBezTo>
                  <a:lnTo>
                    <a:pt x="0" y="87924"/>
                  </a:lnTo>
                  <a:cubicBezTo>
                    <a:pt x="0" y="64605"/>
                    <a:pt x="9263" y="42241"/>
                    <a:pt x="25752" y="25752"/>
                  </a:cubicBezTo>
                  <a:cubicBezTo>
                    <a:pt x="42241" y="9263"/>
                    <a:pt x="64605" y="0"/>
                    <a:pt x="87924" y="0"/>
                  </a:cubicBezTo>
                  <a:close/>
                </a:path>
              </a:pathLst>
            </a:custGeom>
            <a:solidFill>
              <a:srgbClr val="FFFFFF">
                <a:alpha val="71765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950818" cy="6962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257716" y="7620867"/>
            <a:ext cx="3734839" cy="2590185"/>
            <a:chOff x="0" y="0"/>
            <a:chExt cx="983661" cy="62512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83661" cy="625121"/>
            </a:xfrm>
            <a:custGeom>
              <a:avLst/>
              <a:gdLst/>
              <a:ahLst/>
              <a:cxnLst/>
              <a:rect l="l" t="t" r="r" b="b"/>
              <a:pathLst>
                <a:path w="983661" h="625121">
                  <a:moveTo>
                    <a:pt x="107790" y="0"/>
                  </a:moveTo>
                  <a:lnTo>
                    <a:pt x="875871" y="0"/>
                  </a:lnTo>
                  <a:cubicBezTo>
                    <a:pt x="904459" y="0"/>
                    <a:pt x="931876" y="11356"/>
                    <a:pt x="952090" y="31571"/>
                  </a:cubicBezTo>
                  <a:cubicBezTo>
                    <a:pt x="972305" y="51786"/>
                    <a:pt x="983661" y="79203"/>
                    <a:pt x="983661" y="107790"/>
                  </a:cubicBezTo>
                  <a:lnTo>
                    <a:pt x="983661" y="517331"/>
                  </a:lnTo>
                  <a:cubicBezTo>
                    <a:pt x="983661" y="545918"/>
                    <a:pt x="972305" y="573335"/>
                    <a:pt x="952090" y="593550"/>
                  </a:cubicBezTo>
                  <a:cubicBezTo>
                    <a:pt x="931876" y="613764"/>
                    <a:pt x="904459" y="625121"/>
                    <a:pt x="875871" y="625121"/>
                  </a:cubicBezTo>
                  <a:lnTo>
                    <a:pt x="107790" y="625121"/>
                  </a:lnTo>
                  <a:cubicBezTo>
                    <a:pt x="79203" y="625121"/>
                    <a:pt x="51786" y="613764"/>
                    <a:pt x="31571" y="593550"/>
                  </a:cubicBezTo>
                  <a:cubicBezTo>
                    <a:pt x="11356" y="573335"/>
                    <a:pt x="0" y="545918"/>
                    <a:pt x="0" y="517331"/>
                  </a:cubicBezTo>
                  <a:lnTo>
                    <a:pt x="0" y="107790"/>
                  </a:lnTo>
                  <a:cubicBezTo>
                    <a:pt x="0" y="79203"/>
                    <a:pt x="11356" y="51786"/>
                    <a:pt x="31571" y="31571"/>
                  </a:cubicBezTo>
                  <a:cubicBezTo>
                    <a:pt x="51786" y="11356"/>
                    <a:pt x="79203" y="0"/>
                    <a:pt x="107790" y="0"/>
                  </a:cubicBezTo>
                  <a:close/>
                </a:path>
              </a:pathLst>
            </a:custGeom>
            <a:solidFill>
              <a:srgbClr val="FFFFFF">
                <a:alpha val="71765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983661" cy="6632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592661" y="220608"/>
            <a:ext cx="12446089" cy="1715049"/>
            <a:chOff x="0" y="0"/>
            <a:chExt cx="3277982" cy="4517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277982" cy="451700"/>
            </a:xfrm>
            <a:custGeom>
              <a:avLst/>
              <a:gdLst/>
              <a:ahLst/>
              <a:cxnLst/>
              <a:rect l="l" t="t" r="r" b="b"/>
              <a:pathLst>
                <a:path w="3277982" h="451700">
                  <a:moveTo>
                    <a:pt x="49763" y="0"/>
                  </a:moveTo>
                  <a:lnTo>
                    <a:pt x="3228220" y="0"/>
                  </a:lnTo>
                  <a:cubicBezTo>
                    <a:pt x="3255703" y="0"/>
                    <a:pt x="3277982" y="22280"/>
                    <a:pt x="3277982" y="49763"/>
                  </a:cubicBezTo>
                  <a:lnTo>
                    <a:pt x="3277982" y="401937"/>
                  </a:lnTo>
                  <a:cubicBezTo>
                    <a:pt x="3277982" y="415135"/>
                    <a:pt x="3272740" y="427793"/>
                    <a:pt x="3263407" y="437125"/>
                  </a:cubicBezTo>
                  <a:cubicBezTo>
                    <a:pt x="3254075" y="446457"/>
                    <a:pt x="3241417" y="451700"/>
                    <a:pt x="3228220" y="451700"/>
                  </a:cubicBezTo>
                  <a:lnTo>
                    <a:pt x="49763" y="451700"/>
                  </a:lnTo>
                  <a:cubicBezTo>
                    <a:pt x="22280" y="451700"/>
                    <a:pt x="0" y="429421"/>
                    <a:pt x="0" y="401937"/>
                  </a:cubicBezTo>
                  <a:lnTo>
                    <a:pt x="0" y="49763"/>
                  </a:lnTo>
                  <a:cubicBezTo>
                    <a:pt x="0" y="22280"/>
                    <a:pt x="22280" y="0"/>
                    <a:pt x="49763" y="0"/>
                  </a:cubicBezTo>
                  <a:close/>
                </a:path>
              </a:pathLst>
            </a:custGeom>
            <a:solidFill>
              <a:srgbClr val="FFFFFF">
                <a:alpha val="71765"/>
              </a:srgbClr>
            </a:solidFill>
          </p:spPr>
          <p:txBody>
            <a:bodyPr/>
            <a:lstStyle/>
            <a:p>
              <a:endParaRPr lang="es-ES" dirty="0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3277982" cy="489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5400000">
            <a:off x="1866047" y="-1662807"/>
            <a:ext cx="1732417" cy="5464511"/>
            <a:chOff x="0" y="0"/>
            <a:chExt cx="631890" cy="199315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31890" cy="1993153"/>
            </a:xfrm>
            <a:custGeom>
              <a:avLst/>
              <a:gdLst/>
              <a:ahLst/>
              <a:cxnLst/>
              <a:rect l="l" t="t" r="r" b="b"/>
              <a:pathLst>
                <a:path w="631890" h="1993153">
                  <a:moveTo>
                    <a:pt x="210744" y="1974084"/>
                  </a:moveTo>
                  <a:cubicBezTo>
                    <a:pt x="243139" y="1985598"/>
                    <a:pt x="279969" y="1993153"/>
                    <a:pt x="316115" y="1993153"/>
                  </a:cubicBezTo>
                  <a:cubicBezTo>
                    <a:pt x="352263" y="1993153"/>
                    <a:pt x="387046" y="1986676"/>
                    <a:pt x="419100" y="1975163"/>
                  </a:cubicBezTo>
                  <a:cubicBezTo>
                    <a:pt x="419783" y="1974803"/>
                    <a:pt x="420465" y="1974803"/>
                    <a:pt x="421146" y="1974444"/>
                  </a:cubicBezTo>
                  <a:cubicBezTo>
                    <a:pt x="541523" y="1928388"/>
                    <a:pt x="630186" y="1806774"/>
                    <a:pt x="631890" y="1638432"/>
                  </a:cubicBezTo>
                  <a:lnTo>
                    <a:pt x="631890" y="0"/>
                  </a:lnTo>
                  <a:lnTo>
                    <a:pt x="0" y="0"/>
                  </a:lnTo>
                  <a:lnTo>
                    <a:pt x="0" y="1637216"/>
                  </a:lnTo>
                  <a:cubicBezTo>
                    <a:pt x="1705" y="1807493"/>
                    <a:pt x="89003" y="1929108"/>
                    <a:pt x="210744" y="1974084"/>
                  </a:cubicBezTo>
                  <a:close/>
                </a:path>
              </a:pathLst>
            </a:custGeom>
            <a:solidFill>
              <a:srgbClr val="FFFFFF">
                <a:alpha val="69804"/>
              </a:srgbClr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631890" cy="19042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1520685" y="340311"/>
            <a:ext cx="3377977" cy="1475643"/>
          </a:xfrm>
          <a:custGeom>
            <a:avLst/>
            <a:gdLst/>
            <a:ahLst/>
            <a:cxnLst/>
            <a:rect l="l" t="t" r="r" b="b"/>
            <a:pathLst>
              <a:path w="3377977" h="1475643">
                <a:moveTo>
                  <a:pt x="0" y="0"/>
                </a:moveTo>
                <a:lnTo>
                  <a:pt x="3377977" y="0"/>
                </a:lnTo>
                <a:lnTo>
                  <a:pt x="3377977" y="1475643"/>
                </a:lnTo>
                <a:lnTo>
                  <a:pt x="0" y="14756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4" name="TextBox 34"/>
          <p:cNvSpPr txBox="1"/>
          <p:nvPr/>
        </p:nvSpPr>
        <p:spPr>
          <a:xfrm>
            <a:off x="5567902" y="2169718"/>
            <a:ext cx="4573274" cy="446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24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RESULTADOS/CASO CLÍNICO</a:t>
            </a:r>
          </a:p>
        </p:txBody>
      </p:sp>
      <p:sp>
        <p:nvSpPr>
          <p:cNvPr id="36" name="Freeform 36"/>
          <p:cNvSpPr/>
          <p:nvPr/>
        </p:nvSpPr>
        <p:spPr>
          <a:xfrm>
            <a:off x="99167" y="203240"/>
            <a:ext cx="1859067" cy="1859067"/>
          </a:xfrm>
          <a:custGeom>
            <a:avLst/>
            <a:gdLst/>
            <a:ahLst/>
            <a:cxnLst/>
            <a:rect l="l" t="t" r="r" b="b"/>
            <a:pathLst>
              <a:path w="1859067" h="1859067">
                <a:moveTo>
                  <a:pt x="0" y="0"/>
                </a:moveTo>
                <a:lnTo>
                  <a:pt x="1859066" y="0"/>
                </a:lnTo>
                <a:lnTo>
                  <a:pt x="1859066" y="1859067"/>
                </a:lnTo>
                <a:lnTo>
                  <a:pt x="0" y="18590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7" name="TextBox 37"/>
          <p:cNvSpPr txBox="1"/>
          <p:nvPr/>
        </p:nvSpPr>
        <p:spPr>
          <a:xfrm>
            <a:off x="6695365" y="255367"/>
            <a:ext cx="11259905" cy="785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7"/>
              </a:lnSpc>
            </a:pPr>
            <a:r>
              <a:rPr lang="en-US" sz="2269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COLECISTITIS DEL REMANENTE VESICULAAR CON FÍSTULA COLECISTO COLÓNICA RESOLUCIÓN POR ABORDAJE </a:t>
            </a:r>
            <a:r>
              <a:rPr lang="en-US" sz="2269" b="1" dirty="0" err="1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LAPARÓSCOPiCO</a:t>
            </a:r>
            <a:endParaRPr lang="en-US" sz="2269" b="1" dirty="0">
              <a:solidFill>
                <a:srgbClr val="0D0F68"/>
              </a:solidFill>
              <a:latin typeface="Crimson Pro Bold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509799" y="2092054"/>
            <a:ext cx="3085692" cy="446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24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INTRODUCCIÓN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4235947" y="2059481"/>
            <a:ext cx="3671053" cy="461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24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DISCUSIÓN Y CONCLUSIÓN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935200" y="6883990"/>
            <a:ext cx="2324100" cy="958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2786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REFERENCIAS</a:t>
            </a:r>
          </a:p>
          <a:p>
            <a:pPr algn="just">
              <a:lnSpc>
                <a:spcPts val="3900"/>
              </a:lnSpc>
            </a:pPr>
            <a:endParaRPr lang="en-US" sz="2786" b="1" dirty="0">
              <a:solidFill>
                <a:srgbClr val="0D0F68"/>
              </a:solidFill>
              <a:latin typeface="Crimson Pro Bold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5685600" y="954180"/>
            <a:ext cx="12424493" cy="8940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84"/>
              </a:lnSpc>
            </a:pPr>
            <a:r>
              <a:rPr lang="en-US" sz="16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 Vargas Ávila Arcenio Luis – Camacho Nájera Miguel </a:t>
            </a:r>
            <a:r>
              <a:rPr lang="en-US" sz="1600" b="1" dirty="0" err="1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Ángel</a:t>
            </a:r>
            <a:r>
              <a:rPr lang="en-US" sz="16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, Vargas Flores Julián, Castillejos Márquez </a:t>
            </a:r>
            <a:r>
              <a:rPr lang="en-US" sz="1600" b="1" dirty="0" err="1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Yazmín</a:t>
            </a:r>
            <a:r>
              <a:rPr lang="en-US" sz="16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 </a:t>
            </a:r>
            <a:r>
              <a:rPr lang="en-US" sz="1600" b="1" dirty="0" err="1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Shantal</a:t>
            </a:r>
            <a:r>
              <a:rPr lang="en-US" sz="16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, Salgado </a:t>
            </a:r>
            <a:r>
              <a:rPr lang="en-US" sz="1600" b="1" dirty="0" err="1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Arzate</a:t>
            </a:r>
            <a:r>
              <a:rPr lang="en-US" sz="16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 Silvia Jacqueline, González Alcántara Sharon, Muñoz Molina María del Carmen,  Alanis Naranjo María de Lourdes, Alvarez Sánchez Elva </a:t>
            </a:r>
            <a:r>
              <a:rPr lang="en-US" sz="1600" b="1" dirty="0" err="1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Nohemí</a:t>
            </a:r>
            <a:endParaRPr lang="en-US" sz="1600" b="1" dirty="0">
              <a:solidFill>
                <a:srgbClr val="0D0F68"/>
              </a:solidFill>
              <a:latin typeface="Crimson Pro Bold"/>
              <a:ea typeface="Crimson Pro Bold"/>
              <a:cs typeface="Crimson Pro Bold"/>
              <a:sym typeface="Crimson Pro Bold"/>
            </a:endParaRPr>
          </a:p>
          <a:p>
            <a:pPr algn="ctr">
              <a:lnSpc>
                <a:spcPts val="2384"/>
              </a:lnSpc>
            </a:pPr>
            <a:r>
              <a:rPr lang="en-US" sz="16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HOSPITAL REGIONAL GENERAL IGNACIO ZARAGOZA 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646716" y="2899486"/>
            <a:ext cx="4017788" cy="7184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/>
            <a:r>
              <a:rPr lang="es-MX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 la actualidad, la colecistectomía es un procedimiento quirúrgico comúnmente realizado para tratar enfermedades de la vesícula biliar. Sin embargo, en algunos casos, la intervención puede volverse compleja debido a distorsiones anatómicas y a un grado significativo de inflamación. Estas dificultades en la disección aumentan el riesgo de complicaciones, especialmente lesiones en la vía biliar. </a:t>
            </a:r>
          </a:p>
          <a:p>
            <a:pPr algn="just"/>
            <a:r>
              <a:rPr lang="es-MX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Como alternativa, la colecistectomía subtotal ha sido propuesta como una opción para mitigar estos riesgos, ya que permite preservar parte del tejido vesicular y reduce la probabilidad de daño a las estructuras biliares. No obstante, este enfoque no está exento de complicaciones; entre las más comunes se ha reportado fuga biliar en hasta un 10.6% de los casos y colecistitis del remanente vesicular con una incidencia del 2.2%. </a:t>
            </a:r>
          </a:p>
          <a:p>
            <a:pPr algn="just"/>
            <a:r>
              <a:rPr lang="es-MX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Esta situación plantea la necesidad de evaluar cuidadosamente las indicaciones y resultados de la colecistectomía subtotal en el contexto de una anatomía alterada.</a:t>
            </a:r>
          </a:p>
          <a:p>
            <a:pPr algn="just">
              <a:lnSpc>
                <a:spcPts val="2245"/>
              </a:lnSpc>
            </a:pPr>
            <a:endParaRPr lang="en-US" sz="1604" b="1" dirty="0">
              <a:solidFill>
                <a:srgbClr val="0D0F68"/>
              </a:solidFill>
              <a:latin typeface="Crimson Pro Bold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0526568" y="2616187"/>
            <a:ext cx="3265632" cy="21570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354"/>
              </a:lnSpc>
            </a:pPr>
            <a:r>
              <a:rPr lang="es-MX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Paciente femenino de 87 años de edad, con antecedente de hipertensión arterial sistémica, hipotiroidismo, insuficiencia cardiaca y antecedente de colecistectomía subtotal laparoscópica </a:t>
            </a:r>
            <a:r>
              <a:rPr lang="es-MX" sz="1600" kern="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en 2022</a:t>
            </a:r>
            <a:r>
              <a:rPr lang="es-MX" sz="1600" kern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quien inicia su padecimiento con dolor abdominal en hipocondrio derecho de tipo cólico, intensidad 8/10, asi como picos febriles, por lo cual acude al servicio de urgencias</a:t>
            </a:r>
            <a:endParaRPr lang="en-US" sz="600" b="1" dirty="0">
              <a:solidFill>
                <a:schemeClr val="tx2"/>
              </a:solidFill>
              <a:latin typeface="Crimson Pro Bold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0355306" y="5597360"/>
            <a:ext cx="3265632" cy="1420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54"/>
              </a:lnSpc>
            </a:pPr>
            <a:r>
              <a:rPr lang="es-MX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lang="es-MX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 realiza estudio de imagen reportando proceso inflamatorio a nivel de remanente vesicular, así como un lito enclavado en remanente vesicular, se programa para colecistectomía de remanente vesicular.</a:t>
            </a:r>
            <a:endParaRPr lang="es-MX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354"/>
              </a:lnSpc>
            </a:pPr>
            <a:endParaRPr lang="en-US" sz="967" b="1" dirty="0">
              <a:solidFill>
                <a:srgbClr val="0D0F68"/>
              </a:solidFill>
              <a:latin typeface="Crimson Pro Bold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4284217" y="2557173"/>
            <a:ext cx="3586513" cy="4203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155"/>
              </a:lnSpc>
            </a:pPr>
            <a:r>
              <a:rPr lang="es-MX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Actualmente la colecistectomía subtotal es considerada como una alternativa viable ante casos de colecistectomía difícil, únicamente el 2.2% se ha reportado con colecistitis del remanente vesicular posterior a dicha cirugía por lo que se considera sumamente infrecuente,  presentando según la literatura síntomas de un periodo de 3 meses hasta 20 años en este caso se reporta un manejo laparoscópico para la resolución de dicha sintomatología, </a:t>
            </a:r>
            <a:r>
              <a:rPr lang="es-MX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aunado a </a:t>
            </a:r>
            <a:r>
              <a:rPr lang="es-MX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una</a:t>
            </a:r>
            <a:r>
              <a:rPr lang="es-MX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s-MX" sz="1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fístula colecisto-cólica como complicación de un estado de inflamación crónico. Esta condición es considerada poco frecuente y plantea desafíos significativos en su tratamiento. 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ea typeface="Crimson Pro Bold"/>
              <a:cs typeface="Arial" panose="020B0604020202020204" pitchFamily="34" charset="0"/>
              <a:sym typeface="Crimson Pro Bold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4200738" y="7391206"/>
            <a:ext cx="3754533" cy="233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2900" lvl="0" indent="-342900" algn="just">
              <a:buClr>
                <a:srgbClr val="212121"/>
              </a:buClr>
              <a:buSzPts val="1300"/>
              <a:buFont typeface="Roboto" panose="02000000000000000000" pitchFamily="2" charset="0"/>
              <a:buAutoNum type="arabicPeriod"/>
            </a:pPr>
            <a:r>
              <a:rPr lang="es-MX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Álvarez-Sánchez G, Del Valle DD, Maydón-González HG, Pérez-Aguilar F. Colecistitis del remanente vesicular, una entidad en incremento: reporte de caso [Remnant gallbladder cholecystitis, an increasingly common entity: Case report]. 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Rev Med Inst Mex Seguro Soc. 2022 May 2;60(3):350-355. Spanish. PMID: 35763427; PMCID: PMC10399762.</a:t>
            </a:r>
            <a:endParaRPr lang="es-MX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Clr>
                <a:srgbClr val="212121"/>
              </a:buClr>
              <a:buSzPts val="1300"/>
              <a:buFont typeface="Roboto" panose="02000000000000000000" pitchFamily="2" charset="0"/>
              <a:buAutoNum type="arabicPeriod"/>
            </a:pPr>
            <a:r>
              <a:rPr lang="en-US" sz="1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Elshaer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M, </a:t>
            </a:r>
            <a:r>
              <a:rPr lang="en-US" sz="1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Gravante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G, Thomas K, et al. Subtotal cholecystectomy for “difficult gallbladders”: systematic review and meta-analysis: Systematic review and meta-analysis. </a:t>
            </a:r>
            <a:r>
              <a:rPr lang="en-US" sz="1100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JAMA Surg. 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2015;150(2):159–68. </a:t>
            </a:r>
            <a:r>
              <a:rPr lang="en-US" sz="11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doi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 10.1001/jamasurg.2014.1219. [</a:t>
            </a:r>
            <a:r>
              <a:rPr lang="en-US" sz="11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5"/>
              </a:rPr>
              <a:t>PubMed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] [</a:t>
            </a:r>
            <a:r>
              <a:rPr lang="en-US" sz="11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6"/>
              </a:rPr>
              <a:t>CrossRef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] [</a:t>
            </a:r>
            <a:r>
              <a:rPr lang="en-US" sz="11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hlinkClick r:id="rId7"/>
              </a:rPr>
              <a:t>Google Scholar</a:t>
            </a:r>
            <a:r>
              <a:rPr lang="en-US" sz="1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]</a:t>
            </a:r>
            <a:endParaRPr lang="es-MX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7999" lvl="1" algn="just">
              <a:lnSpc>
                <a:spcPts val="1270"/>
              </a:lnSpc>
            </a:pPr>
            <a:endParaRPr lang="en-US" sz="200" b="1" dirty="0">
              <a:solidFill>
                <a:srgbClr val="0D0F68"/>
              </a:solidFill>
              <a:latin typeface="Crimson Pro Bold"/>
              <a:ea typeface="Crimson Pro Bold"/>
              <a:cs typeface="Crimson Pro Bold"/>
              <a:sym typeface="Crimson Pro Bold"/>
            </a:endParaRPr>
          </a:p>
        </p:txBody>
      </p:sp>
      <p:sp>
        <p:nvSpPr>
          <p:cNvPr id="48" name="TextBox 39">
            <a:extLst>
              <a:ext uri="{FF2B5EF4-FFF2-40B4-BE49-F238E27FC236}">
                <a16:creationId xmlns:a16="http://schemas.microsoft.com/office/drawing/2014/main" id="{843A65E4-DA76-FAC4-5670-3E812F989D8E}"/>
              </a:ext>
            </a:extLst>
          </p:cNvPr>
          <p:cNvSpPr txBox="1"/>
          <p:nvPr/>
        </p:nvSpPr>
        <p:spPr>
          <a:xfrm>
            <a:off x="10431450" y="2131122"/>
            <a:ext cx="3671053" cy="461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24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MATERIAL Y MÉTODOS</a:t>
            </a:r>
          </a:p>
        </p:txBody>
      </p:sp>
      <p:sp>
        <p:nvSpPr>
          <p:cNvPr id="49" name="TextBox 39">
            <a:extLst>
              <a:ext uri="{FF2B5EF4-FFF2-40B4-BE49-F238E27FC236}">
                <a16:creationId xmlns:a16="http://schemas.microsoft.com/office/drawing/2014/main" id="{7A172D4E-C006-F11C-56FE-EA7E1B7758DC}"/>
              </a:ext>
            </a:extLst>
          </p:cNvPr>
          <p:cNvSpPr txBox="1"/>
          <p:nvPr/>
        </p:nvSpPr>
        <p:spPr>
          <a:xfrm>
            <a:off x="10497028" y="4940067"/>
            <a:ext cx="3671053" cy="461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24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MATERIAL Y MÉTODOS</a:t>
            </a:r>
          </a:p>
        </p:txBody>
      </p:sp>
      <p:sp>
        <p:nvSpPr>
          <p:cNvPr id="50" name="TextBox 39">
            <a:extLst>
              <a:ext uri="{FF2B5EF4-FFF2-40B4-BE49-F238E27FC236}">
                <a16:creationId xmlns:a16="http://schemas.microsoft.com/office/drawing/2014/main" id="{13D24A17-F470-6D18-6C3B-2716BAC78644}"/>
              </a:ext>
            </a:extLst>
          </p:cNvPr>
          <p:cNvSpPr txBox="1"/>
          <p:nvPr/>
        </p:nvSpPr>
        <p:spPr>
          <a:xfrm>
            <a:off x="10615648" y="7597180"/>
            <a:ext cx="3671053" cy="461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0"/>
              </a:lnSpc>
            </a:pPr>
            <a:r>
              <a:rPr lang="en-US" sz="2400" b="1" dirty="0">
                <a:solidFill>
                  <a:srgbClr val="0D0F68"/>
                </a:solidFill>
                <a:latin typeface="Crimson Pro Bold"/>
                <a:ea typeface="Crimson Pro Bold"/>
                <a:cs typeface="Crimson Pro Bold"/>
                <a:sym typeface="Crimson Pro Bold"/>
              </a:rPr>
              <a:t>MATERIAL Y MÉTODOS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473049E7-95B4-A8E5-412C-6DFD30A849E8}"/>
              </a:ext>
            </a:extLst>
          </p:cNvPr>
          <p:cNvSpPr txBox="1"/>
          <p:nvPr/>
        </p:nvSpPr>
        <p:spPr>
          <a:xfrm>
            <a:off x="5581856" y="2824120"/>
            <a:ext cx="418425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Durante procedimiento quirúrgico, se encuentran múltiples adherencias firmes, así como la presencia de fistula colescitocolonica de aproximadamente 0.5 cm, se observa salida franca de pus, y se observa lito de aproximadamente 1.5 cm, sin poderlo extraer, se realiza  cierre de la fistula con prolente 2- 0 puntos simples, asi como apoyo con el servicio de endoscopia. se extrae lito de aproximadamente 1.5 por abordaje transperitoneal, se mantiene bajo vigilancia y evolución post quirúrgica adecuada siendo egresada y con vigilancia por consulta externa</a:t>
            </a:r>
            <a:endParaRPr lang="es-MX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s-MX" dirty="0">
              <a:solidFill>
                <a:schemeClr val="tx2"/>
              </a:solidFill>
            </a:endParaRP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B19C78F0-761D-FBA0-8D51-87928345AC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748" y="7391227"/>
            <a:ext cx="2280734" cy="2409379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216E4795-FE02-C6E6-2D88-E873F7B885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665" y="8053075"/>
            <a:ext cx="2654005" cy="2134556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3928EF27-74AE-9934-12C3-60C010F2E6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5608" y="220138"/>
            <a:ext cx="949758" cy="785664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66C0B68E-1472-65B3-7063-AB6EDCB043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PaintBrush/>
                    </a14:imgEffect>
                  </a14:imgLayer>
                </a14:imgProps>
              </a:ext>
            </a:extLst>
          </a:blip>
          <a:srcRect l="13580" r="38581"/>
          <a:stretch/>
        </p:blipFill>
        <p:spPr>
          <a:xfrm>
            <a:off x="5509956" y="7341268"/>
            <a:ext cx="1905341" cy="250929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1567</TotalTime>
  <Words>634</Words>
  <Application>Microsoft Macintosh PowerPoint</Application>
  <PresentationFormat>Personalizado</PresentationFormat>
  <Paragraphs>19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Crimson Pro Bold</vt:lpstr>
      <vt:lpstr>Arial</vt:lpstr>
      <vt:lpstr>Roboto</vt:lpstr>
      <vt:lpstr>Times New Roman</vt:lpstr>
      <vt:lpstr>Calibri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PROPUESTA_CARTEL_CONGRESO</dc:title>
  <cp:lastModifiedBy>JAVIER ALEJANDRO LOPEZ GARCIA</cp:lastModifiedBy>
  <cp:revision>11</cp:revision>
  <dcterms:created xsi:type="dcterms:W3CDTF">2006-08-16T00:00:00Z</dcterms:created>
  <dcterms:modified xsi:type="dcterms:W3CDTF">2024-11-25T19:50:37Z</dcterms:modified>
  <dc:identifier>DAGUgAnYYuc</dc:identifier>
</cp:coreProperties>
</file>