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18288000" cy="10287000"/>
  <p:notesSz cx="6858000" cy="9144000"/>
  <p:embeddedFontLst>
    <p:embeddedFont>
      <p:font typeface="Crimson Pro Bold" panose="020B0604020202020204" charset="0"/>
      <p:regular r:id="rId3"/>
      <p:bold r:id="rId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9" autoAdjust="0"/>
    <p:restoredTop sz="94648" autoAdjust="0"/>
  </p:normalViewPr>
  <p:slideViewPr>
    <p:cSldViewPr>
      <p:cViewPr>
        <p:scale>
          <a:sx n="40" d="100"/>
          <a:sy n="40" d="100"/>
        </p:scale>
        <p:origin x="90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font" Target="fonts/font1.fntdata"/><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FE5EF"/>
        </a:solidFill>
        <a:effectLst/>
      </p:bgPr>
    </p:bg>
    <p:spTree>
      <p:nvGrpSpPr>
        <p:cNvPr id="1" name=""/>
        <p:cNvGrpSpPr/>
        <p:nvPr/>
      </p:nvGrpSpPr>
      <p:grpSpPr>
        <a:xfrm>
          <a:off x="0" y="0"/>
          <a:ext cx="0" cy="0"/>
          <a:chOff x="0" y="0"/>
          <a:chExt cx="0" cy="0"/>
        </a:xfrm>
      </p:grpSpPr>
      <p:sp>
        <p:nvSpPr>
          <p:cNvPr id="2" name="Freeform 2"/>
          <p:cNvSpPr/>
          <p:nvPr/>
        </p:nvSpPr>
        <p:spPr>
          <a:xfrm>
            <a:off x="-1" y="-20324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a:endParaRPr lang="es-ES"/>
          </a:p>
        </p:txBody>
      </p:sp>
      <p:grpSp>
        <p:nvGrpSpPr>
          <p:cNvPr id="3" name="Group 3"/>
          <p:cNvGrpSpPr/>
          <p:nvPr/>
        </p:nvGrpSpPr>
        <p:grpSpPr>
          <a:xfrm>
            <a:off x="261299" y="2135681"/>
            <a:ext cx="4143639" cy="4691053"/>
            <a:chOff x="0" y="0"/>
            <a:chExt cx="1272815" cy="2069779"/>
          </a:xfrm>
        </p:grpSpPr>
        <p:sp>
          <p:nvSpPr>
            <p:cNvPr id="4" name="Freeform 4"/>
            <p:cNvSpPr/>
            <p:nvPr/>
          </p:nvSpPr>
          <p:spPr>
            <a:xfrm>
              <a:off x="0" y="0"/>
              <a:ext cx="1272815" cy="2069779"/>
            </a:xfrm>
            <a:custGeom>
              <a:avLst/>
              <a:gdLst/>
              <a:ahLst/>
              <a:cxnLst/>
              <a:rect l="l" t="t" r="r" b="b"/>
              <a:pathLst>
                <a:path w="1272815" h="2069779">
                  <a:moveTo>
                    <a:pt x="126556" y="0"/>
                  </a:moveTo>
                  <a:lnTo>
                    <a:pt x="1146258" y="0"/>
                  </a:lnTo>
                  <a:cubicBezTo>
                    <a:pt x="1216153" y="0"/>
                    <a:pt x="1272815" y="56661"/>
                    <a:pt x="1272815" y="126556"/>
                  </a:cubicBezTo>
                  <a:lnTo>
                    <a:pt x="1272815" y="1943222"/>
                  </a:lnTo>
                  <a:cubicBezTo>
                    <a:pt x="1272815" y="1976787"/>
                    <a:pt x="1259481" y="2008977"/>
                    <a:pt x="1235747" y="2032711"/>
                  </a:cubicBezTo>
                  <a:cubicBezTo>
                    <a:pt x="1212013" y="2056445"/>
                    <a:pt x="1179823" y="2069779"/>
                    <a:pt x="1146258" y="2069779"/>
                  </a:cubicBezTo>
                  <a:lnTo>
                    <a:pt x="126556" y="2069779"/>
                  </a:lnTo>
                  <a:cubicBezTo>
                    <a:pt x="56661" y="2069779"/>
                    <a:pt x="0" y="2013118"/>
                    <a:pt x="0" y="1943222"/>
                  </a:cubicBezTo>
                  <a:lnTo>
                    <a:pt x="0" y="126556"/>
                  </a:lnTo>
                  <a:cubicBezTo>
                    <a:pt x="0" y="56661"/>
                    <a:pt x="56661" y="0"/>
                    <a:pt x="126556" y="0"/>
                  </a:cubicBezTo>
                  <a:close/>
                </a:path>
              </a:pathLst>
            </a:custGeom>
            <a:solidFill>
              <a:srgbClr val="FFFFFF">
                <a:alpha val="71765"/>
              </a:srgbClr>
            </a:solidFill>
          </p:spPr>
          <p:txBody>
            <a:bodyPr/>
            <a:lstStyle/>
            <a:p>
              <a:endParaRPr lang="es-ES" dirty="0"/>
            </a:p>
          </p:txBody>
        </p:sp>
        <p:sp>
          <p:nvSpPr>
            <p:cNvPr id="5" name="TextBox 5"/>
            <p:cNvSpPr txBox="1"/>
            <p:nvPr/>
          </p:nvSpPr>
          <p:spPr>
            <a:xfrm>
              <a:off x="0" y="-38100"/>
              <a:ext cx="1272815" cy="21078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543265" y="2135681"/>
            <a:ext cx="4725726" cy="7858692"/>
            <a:chOff x="0" y="0"/>
            <a:chExt cx="1244636" cy="2069779"/>
          </a:xfrm>
        </p:grpSpPr>
        <p:sp>
          <p:nvSpPr>
            <p:cNvPr id="7" name="Freeform 7"/>
            <p:cNvSpPr/>
            <p:nvPr/>
          </p:nvSpPr>
          <p:spPr>
            <a:xfrm>
              <a:off x="0" y="0"/>
              <a:ext cx="1244636" cy="2069779"/>
            </a:xfrm>
            <a:custGeom>
              <a:avLst/>
              <a:gdLst/>
              <a:ahLst/>
              <a:cxnLst/>
              <a:rect l="l" t="t" r="r" b="b"/>
              <a:pathLst>
                <a:path w="1244636" h="2069779">
                  <a:moveTo>
                    <a:pt x="96657" y="0"/>
                  </a:moveTo>
                  <a:lnTo>
                    <a:pt x="1147979" y="0"/>
                  </a:lnTo>
                  <a:cubicBezTo>
                    <a:pt x="1173614" y="0"/>
                    <a:pt x="1198199" y="10183"/>
                    <a:pt x="1216326" y="28310"/>
                  </a:cubicBezTo>
                  <a:cubicBezTo>
                    <a:pt x="1234452" y="46437"/>
                    <a:pt x="1244636" y="71022"/>
                    <a:pt x="1244636" y="96657"/>
                  </a:cubicBezTo>
                  <a:lnTo>
                    <a:pt x="1244636" y="1973122"/>
                  </a:lnTo>
                  <a:cubicBezTo>
                    <a:pt x="1244636" y="2026504"/>
                    <a:pt x="1201361" y="2069779"/>
                    <a:pt x="1147979" y="2069779"/>
                  </a:cubicBezTo>
                  <a:lnTo>
                    <a:pt x="96657" y="2069779"/>
                  </a:lnTo>
                  <a:cubicBezTo>
                    <a:pt x="43275" y="2069779"/>
                    <a:pt x="0" y="2026504"/>
                    <a:pt x="0" y="1973122"/>
                  </a:cubicBezTo>
                  <a:lnTo>
                    <a:pt x="0" y="96657"/>
                  </a:lnTo>
                  <a:cubicBezTo>
                    <a:pt x="0" y="43275"/>
                    <a:pt x="43275" y="0"/>
                    <a:pt x="96657" y="0"/>
                  </a:cubicBezTo>
                  <a:close/>
                </a:path>
              </a:pathLst>
            </a:custGeom>
            <a:solidFill>
              <a:srgbClr val="FFFFFF">
                <a:alpha val="71765"/>
              </a:srgbClr>
            </a:solidFill>
          </p:spPr>
          <p:txBody>
            <a:bodyPr/>
            <a:lstStyle/>
            <a:p>
              <a:endParaRPr lang="es-ES"/>
            </a:p>
          </p:txBody>
        </p:sp>
        <p:sp>
          <p:nvSpPr>
            <p:cNvPr id="8" name="TextBox 8"/>
            <p:cNvSpPr txBox="1"/>
            <p:nvPr/>
          </p:nvSpPr>
          <p:spPr>
            <a:xfrm>
              <a:off x="0" y="-38100"/>
              <a:ext cx="1244636" cy="2107879"/>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4117259" y="6925178"/>
            <a:ext cx="3921491" cy="3003761"/>
            <a:chOff x="0" y="0"/>
            <a:chExt cx="1032821" cy="808348"/>
          </a:xfrm>
        </p:grpSpPr>
        <p:sp>
          <p:nvSpPr>
            <p:cNvPr id="10" name="Freeform 10"/>
            <p:cNvSpPr/>
            <p:nvPr/>
          </p:nvSpPr>
          <p:spPr>
            <a:xfrm>
              <a:off x="0" y="0"/>
              <a:ext cx="1032821" cy="808348"/>
            </a:xfrm>
            <a:custGeom>
              <a:avLst/>
              <a:gdLst/>
              <a:ahLst/>
              <a:cxnLst/>
              <a:rect l="l" t="t" r="r" b="b"/>
              <a:pathLst>
                <a:path w="1032821" h="808348">
                  <a:moveTo>
                    <a:pt x="82918" y="0"/>
                  </a:moveTo>
                  <a:lnTo>
                    <a:pt x="949903" y="0"/>
                  </a:lnTo>
                  <a:cubicBezTo>
                    <a:pt x="995697" y="0"/>
                    <a:pt x="1032821" y="37123"/>
                    <a:pt x="1032821" y="82918"/>
                  </a:cubicBezTo>
                  <a:lnTo>
                    <a:pt x="1032821" y="725430"/>
                  </a:lnTo>
                  <a:cubicBezTo>
                    <a:pt x="1032821" y="771224"/>
                    <a:pt x="995697" y="808348"/>
                    <a:pt x="949903" y="808348"/>
                  </a:cubicBezTo>
                  <a:lnTo>
                    <a:pt x="82918" y="808348"/>
                  </a:lnTo>
                  <a:cubicBezTo>
                    <a:pt x="37123" y="808348"/>
                    <a:pt x="0" y="771224"/>
                    <a:pt x="0" y="725430"/>
                  </a:cubicBezTo>
                  <a:lnTo>
                    <a:pt x="0" y="82918"/>
                  </a:lnTo>
                  <a:cubicBezTo>
                    <a:pt x="0" y="37123"/>
                    <a:pt x="37123" y="0"/>
                    <a:pt x="82918" y="0"/>
                  </a:cubicBezTo>
                  <a:close/>
                </a:path>
              </a:pathLst>
            </a:custGeom>
            <a:solidFill>
              <a:srgbClr val="FFFFFF">
                <a:alpha val="71765"/>
              </a:srgbClr>
            </a:solidFill>
          </p:spPr>
          <p:txBody>
            <a:bodyPr/>
            <a:lstStyle/>
            <a:p>
              <a:endParaRPr lang="es-ES"/>
            </a:p>
          </p:txBody>
        </p:sp>
        <p:sp>
          <p:nvSpPr>
            <p:cNvPr id="11" name="TextBox 11"/>
            <p:cNvSpPr txBox="1"/>
            <p:nvPr/>
          </p:nvSpPr>
          <p:spPr>
            <a:xfrm>
              <a:off x="0" y="-38100"/>
              <a:ext cx="1032821" cy="846448"/>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4105210" y="2135521"/>
            <a:ext cx="3921491" cy="4608521"/>
            <a:chOff x="0" y="0"/>
            <a:chExt cx="1032821" cy="1213767"/>
          </a:xfrm>
        </p:grpSpPr>
        <p:sp>
          <p:nvSpPr>
            <p:cNvPr id="13" name="Freeform 13"/>
            <p:cNvSpPr/>
            <p:nvPr/>
          </p:nvSpPr>
          <p:spPr>
            <a:xfrm>
              <a:off x="0" y="0"/>
              <a:ext cx="1032821" cy="1213767"/>
            </a:xfrm>
            <a:custGeom>
              <a:avLst/>
              <a:gdLst/>
              <a:ahLst/>
              <a:cxnLst/>
              <a:rect l="l" t="t" r="r" b="b"/>
              <a:pathLst>
                <a:path w="1032821" h="1213767">
                  <a:moveTo>
                    <a:pt x="69098" y="0"/>
                  </a:moveTo>
                  <a:lnTo>
                    <a:pt x="963723" y="0"/>
                  </a:lnTo>
                  <a:cubicBezTo>
                    <a:pt x="1001884" y="0"/>
                    <a:pt x="1032821" y="30936"/>
                    <a:pt x="1032821" y="69098"/>
                  </a:cubicBezTo>
                  <a:lnTo>
                    <a:pt x="1032821" y="1144669"/>
                  </a:lnTo>
                  <a:cubicBezTo>
                    <a:pt x="1032821" y="1182831"/>
                    <a:pt x="1001884" y="1213767"/>
                    <a:pt x="963723" y="1213767"/>
                  </a:cubicBezTo>
                  <a:lnTo>
                    <a:pt x="69098" y="1213767"/>
                  </a:lnTo>
                  <a:cubicBezTo>
                    <a:pt x="30936" y="1213767"/>
                    <a:pt x="0" y="1182831"/>
                    <a:pt x="0" y="1144669"/>
                  </a:cubicBezTo>
                  <a:lnTo>
                    <a:pt x="0" y="69098"/>
                  </a:lnTo>
                  <a:cubicBezTo>
                    <a:pt x="0" y="30936"/>
                    <a:pt x="30936" y="0"/>
                    <a:pt x="69098" y="0"/>
                  </a:cubicBezTo>
                  <a:close/>
                </a:path>
              </a:pathLst>
            </a:custGeom>
            <a:solidFill>
              <a:srgbClr val="FFFFFF">
                <a:alpha val="67843"/>
              </a:srgbClr>
            </a:solidFill>
          </p:spPr>
          <p:txBody>
            <a:bodyPr/>
            <a:lstStyle/>
            <a:p>
              <a:endParaRPr lang="es-ES"/>
            </a:p>
          </p:txBody>
        </p:sp>
        <p:sp>
          <p:nvSpPr>
            <p:cNvPr id="14" name="TextBox 14"/>
            <p:cNvSpPr txBox="1"/>
            <p:nvPr/>
          </p:nvSpPr>
          <p:spPr>
            <a:xfrm>
              <a:off x="0" y="-38100"/>
              <a:ext cx="1032821" cy="1251867"/>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9407318" y="2135683"/>
            <a:ext cx="4542982" cy="2474417"/>
            <a:chOff x="0" y="0"/>
            <a:chExt cx="950818" cy="691134"/>
          </a:xfrm>
        </p:grpSpPr>
        <p:sp>
          <p:nvSpPr>
            <p:cNvPr id="16" name="Freeform 16"/>
            <p:cNvSpPr/>
            <p:nvPr/>
          </p:nvSpPr>
          <p:spPr>
            <a:xfrm>
              <a:off x="0" y="0"/>
              <a:ext cx="950818" cy="691134"/>
            </a:xfrm>
            <a:custGeom>
              <a:avLst/>
              <a:gdLst/>
              <a:ahLst/>
              <a:cxnLst/>
              <a:rect l="l" t="t" r="r" b="b"/>
              <a:pathLst>
                <a:path w="950818" h="691134">
                  <a:moveTo>
                    <a:pt x="102936" y="0"/>
                  </a:moveTo>
                  <a:lnTo>
                    <a:pt x="847882" y="0"/>
                  </a:lnTo>
                  <a:cubicBezTo>
                    <a:pt x="904732" y="0"/>
                    <a:pt x="950818" y="46086"/>
                    <a:pt x="950818" y="102936"/>
                  </a:cubicBezTo>
                  <a:lnTo>
                    <a:pt x="950818" y="588198"/>
                  </a:lnTo>
                  <a:cubicBezTo>
                    <a:pt x="950818" y="645048"/>
                    <a:pt x="904732" y="691134"/>
                    <a:pt x="847882" y="691134"/>
                  </a:cubicBezTo>
                  <a:lnTo>
                    <a:pt x="102936" y="691134"/>
                  </a:lnTo>
                  <a:cubicBezTo>
                    <a:pt x="46086" y="691134"/>
                    <a:pt x="0" y="645048"/>
                    <a:pt x="0" y="588198"/>
                  </a:cubicBezTo>
                  <a:lnTo>
                    <a:pt x="0" y="102936"/>
                  </a:lnTo>
                  <a:cubicBezTo>
                    <a:pt x="0" y="46086"/>
                    <a:pt x="46086" y="0"/>
                    <a:pt x="102936" y="0"/>
                  </a:cubicBezTo>
                  <a:close/>
                </a:path>
              </a:pathLst>
            </a:custGeom>
            <a:solidFill>
              <a:srgbClr val="FFFFFF">
                <a:alpha val="71765"/>
              </a:srgbClr>
            </a:solidFill>
          </p:spPr>
          <p:txBody>
            <a:bodyPr/>
            <a:lstStyle/>
            <a:p>
              <a:endParaRPr lang="es-ES"/>
            </a:p>
          </p:txBody>
        </p:sp>
        <p:sp>
          <p:nvSpPr>
            <p:cNvPr id="17" name="TextBox 17"/>
            <p:cNvSpPr txBox="1"/>
            <p:nvPr/>
          </p:nvSpPr>
          <p:spPr>
            <a:xfrm>
              <a:off x="0" y="-38100"/>
              <a:ext cx="950818" cy="729234"/>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5592661" y="220608"/>
            <a:ext cx="12446089" cy="1715049"/>
            <a:chOff x="0" y="0"/>
            <a:chExt cx="3277982" cy="451700"/>
          </a:xfrm>
        </p:grpSpPr>
        <p:sp>
          <p:nvSpPr>
            <p:cNvPr id="25" name="Freeform 25"/>
            <p:cNvSpPr/>
            <p:nvPr/>
          </p:nvSpPr>
          <p:spPr>
            <a:xfrm>
              <a:off x="0" y="0"/>
              <a:ext cx="3277982" cy="451700"/>
            </a:xfrm>
            <a:custGeom>
              <a:avLst/>
              <a:gdLst/>
              <a:ahLst/>
              <a:cxnLst/>
              <a:rect l="l" t="t" r="r" b="b"/>
              <a:pathLst>
                <a:path w="3277982" h="451700">
                  <a:moveTo>
                    <a:pt x="49763" y="0"/>
                  </a:moveTo>
                  <a:lnTo>
                    <a:pt x="3228220" y="0"/>
                  </a:lnTo>
                  <a:cubicBezTo>
                    <a:pt x="3255703" y="0"/>
                    <a:pt x="3277982" y="22280"/>
                    <a:pt x="3277982" y="49763"/>
                  </a:cubicBezTo>
                  <a:lnTo>
                    <a:pt x="3277982" y="401937"/>
                  </a:lnTo>
                  <a:cubicBezTo>
                    <a:pt x="3277982" y="415135"/>
                    <a:pt x="3272740" y="427793"/>
                    <a:pt x="3263407" y="437125"/>
                  </a:cubicBezTo>
                  <a:cubicBezTo>
                    <a:pt x="3254075" y="446457"/>
                    <a:pt x="3241417" y="451700"/>
                    <a:pt x="3228220" y="451700"/>
                  </a:cubicBezTo>
                  <a:lnTo>
                    <a:pt x="49763" y="451700"/>
                  </a:lnTo>
                  <a:cubicBezTo>
                    <a:pt x="22280" y="451700"/>
                    <a:pt x="0" y="429421"/>
                    <a:pt x="0" y="401937"/>
                  </a:cubicBezTo>
                  <a:lnTo>
                    <a:pt x="0" y="49763"/>
                  </a:lnTo>
                  <a:cubicBezTo>
                    <a:pt x="0" y="22280"/>
                    <a:pt x="22280" y="0"/>
                    <a:pt x="49763" y="0"/>
                  </a:cubicBezTo>
                  <a:close/>
                </a:path>
              </a:pathLst>
            </a:custGeom>
            <a:solidFill>
              <a:srgbClr val="FFFFFF">
                <a:alpha val="71765"/>
              </a:srgbClr>
            </a:solidFill>
          </p:spPr>
          <p:txBody>
            <a:bodyPr/>
            <a:lstStyle/>
            <a:p>
              <a:endParaRPr lang="es-ES"/>
            </a:p>
          </p:txBody>
        </p:sp>
        <p:sp>
          <p:nvSpPr>
            <p:cNvPr id="26" name="TextBox 26"/>
            <p:cNvSpPr txBox="1"/>
            <p:nvPr/>
          </p:nvSpPr>
          <p:spPr>
            <a:xfrm>
              <a:off x="0" y="-38100"/>
              <a:ext cx="3277982" cy="489800"/>
            </a:xfrm>
            <a:prstGeom prst="rect">
              <a:avLst/>
            </a:prstGeom>
          </p:spPr>
          <p:txBody>
            <a:bodyPr lIns="50800" tIns="50800" rIns="50800" bIns="50800" rtlCol="0" anchor="ctr"/>
            <a:lstStyle/>
            <a:p>
              <a:pPr algn="ctr">
                <a:lnSpc>
                  <a:spcPts val="2659"/>
                </a:lnSpc>
              </a:pPr>
              <a:endParaRPr/>
            </a:p>
          </p:txBody>
        </p:sp>
      </p:grpSp>
      <p:grpSp>
        <p:nvGrpSpPr>
          <p:cNvPr id="30" name="Group 30"/>
          <p:cNvGrpSpPr/>
          <p:nvPr/>
        </p:nvGrpSpPr>
        <p:grpSpPr>
          <a:xfrm rot="-5400000">
            <a:off x="1866047" y="-1662807"/>
            <a:ext cx="1732417" cy="5464511"/>
            <a:chOff x="0" y="0"/>
            <a:chExt cx="631890" cy="1993153"/>
          </a:xfrm>
        </p:grpSpPr>
        <p:sp>
          <p:nvSpPr>
            <p:cNvPr id="31" name="Freeform 31"/>
            <p:cNvSpPr/>
            <p:nvPr/>
          </p:nvSpPr>
          <p:spPr>
            <a:xfrm>
              <a:off x="0" y="0"/>
              <a:ext cx="631890" cy="1993153"/>
            </a:xfrm>
            <a:custGeom>
              <a:avLst/>
              <a:gdLst/>
              <a:ahLst/>
              <a:cxnLst/>
              <a:rect l="l" t="t" r="r" b="b"/>
              <a:pathLst>
                <a:path w="631890" h="1993153">
                  <a:moveTo>
                    <a:pt x="210744" y="1974084"/>
                  </a:moveTo>
                  <a:cubicBezTo>
                    <a:pt x="243139" y="1985598"/>
                    <a:pt x="279969" y="1993153"/>
                    <a:pt x="316115" y="1993153"/>
                  </a:cubicBezTo>
                  <a:cubicBezTo>
                    <a:pt x="352263" y="1993153"/>
                    <a:pt x="387046" y="1986676"/>
                    <a:pt x="419100" y="1975163"/>
                  </a:cubicBezTo>
                  <a:cubicBezTo>
                    <a:pt x="419783" y="1974803"/>
                    <a:pt x="420465" y="1974803"/>
                    <a:pt x="421146" y="1974444"/>
                  </a:cubicBezTo>
                  <a:cubicBezTo>
                    <a:pt x="541523" y="1928388"/>
                    <a:pt x="630186" y="1806774"/>
                    <a:pt x="631890" y="1638432"/>
                  </a:cubicBezTo>
                  <a:lnTo>
                    <a:pt x="631890" y="0"/>
                  </a:lnTo>
                  <a:lnTo>
                    <a:pt x="0" y="0"/>
                  </a:lnTo>
                  <a:lnTo>
                    <a:pt x="0" y="1637216"/>
                  </a:lnTo>
                  <a:cubicBezTo>
                    <a:pt x="1705" y="1807493"/>
                    <a:pt x="89003" y="1929108"/>
                    <a:pt x="210744" y="1974084"/>
                  </a:cubicBezTo>
                  <a:close/>
                </a:path>
              </a:pathLst>
            </a:custGeom>
            <a:solidFill>
              <a:srgbClr val="FFFFFF">
                <a:alpha val="69804"/>
              </a:srgbClr>
            </a:solidFill>
          </p:spPr>
          <p:txBody>
            <a:bodyPr/>
            <a:lstStyle/>
            <a:p>
              <a:endParaRPr lang="es-ES"/>
            </a:p>
          </p:txBody>
        </p:sp>
        <p:sp>
          <p:nvSpPr>
            <p:cNvPr id="32" name="TextBox 32"/>
            <p:cNvSpPr txBox="1"/>
            <p:nvPr/>
          </p:nvSpPr>
          <p:spPr>
            <a:xfrm>
              <a:off x="0" y="-38100"/>
              <a:ext cx="631890" cy="1904253"/>
            </a:xfrm>
            <a:prstGeom prst="rect">
              <a:avLst/>
            </a:prstGeom>
          </p:spPr>
          <p:txBody>
            <a:bodyPr lIns="50800" tIns="50800" rIns="50800" bIns="50800" rtlCol="0" anchor="ctr"/>
            <a:lstStyle/>
            <a:p>
              <a:pPr algn="ctr">
                <a:lnSpc>
                  <a:spcPts val="2659"/>
                </a:lnSpc>
              </a:pPr>
              <a:endParaRPr/>
            </a:p>
          </p:txBody>
        </p:sp>
      </p:grpSp>
      <p:sp>
        <p:nvSpPr>
          <p:cNvPr id="33" name="Freeform 33"/>
          <p:cNvSpPr/>
          <p:nvPr/>
        </p:nvSpPr>
        <p:spPr>
          <a:xfrm>
            <a:off x="1520685" y="340311"/>
            <a:ext cx="3377977" cy="1475643"/>
          </a:xfrm>
          <a:custGeom>
            <a:avLst/>
            <a:gdLst/>
            <a:ahLst/>
            <a:cxnLst/>
            <a:rect l="l" t="t" r="r" b="b"/>
            <a:pathLst>
              <a:path w="3377977" h="1475643">
                <a:moveTo>
                  <a:pt x="0" y="0"/>
                </a:moveTo>
                <a:lnTo>
                  <a:pt x="3377977" y="0"/>
                </a:lnTo>
                <a:lnTo>
                  <a:pt x="3377977" y="1475643"/>
                </a:lnTo>
                <a:lnTo>
                  <a:pt x="0" y="1475643"/>
                </a:lnTo>
                <a:lnTo>
                  <a:pt x="0" y="0"/>
                </a:lnTo>
                <a:close/>
              </a:path>
            </a:pathLst>
          </a:custGeom>
          <a:blipFill>
            <a:blip r:embed="rId3"/>
            <a:stretch>
              <a:fillRect/>
            </a:stretch>
          </a:blipFill>
        </p:spPr>
        <p:txBody>
          <a:bodyPr/>
          <a:lstStyle/>
          <a:p>
            <a:endParaRPr lang="es-ES"/>
          </a:p>
        </p:txBody>
      </p:sp>
      <p:sp>
        <p:nvSpPr>
          <p:cNvPr id="34" name="Freeform 34"/>
          <p:cNvSpPr/>
          <p:nvPr/>
        </p:nvSpPr>
        <p:spPr>
          <a:xfrm>
            <a:off x="99167" y="203240"/>
            <a:ext cx="1859067" cy="1859067"/>
          </a:xfrm>
          <a:custGeom>
            <a:avLst/>
            <a:gdLst/>
            <a:ahLst/>
            <a:cxnLst/>
            <a:rect l="l" t="t" r="r" b="b"/>
            <a:pathLst>
              <a:path w="1859067" h="1859067">
                <a:moveTo>
                  <a:pt x="0" y="0"/>
                </a:moveTo>
                <a:lnTo>
                  <a:pt x="1859066" y="0"/>
                </a:lnTo>
                <a:lnTo>
                  <a:pt x="1859066" y="1859067"/>
                </a:lnTo>
                <a:lnTo>
                  <a:pt x="0" y="1859067"/>
                </a:lnTo>
                <a:lnTo>
                  <a:pt x="0" y="0"/>
                </a:lnTo>
                <a:close/>
              </a:path>
            </a:pathLst>
          </a:custGeom>
          <a:blipFill>
            <a:blip r:embed="rId4"/>
            <a:stretch>
              <a:fillRect/>
            </a:stretch>
          </a:blipFill>
        </p:spPr>
        <p:txBody>
          <a:bodyPr/>
          <a:lstStyle/>
          <a:p>
            <a:endParaRPr lang="es-ES"/>
          </a:p>
        </p:txBody>
      </p:sp>
      <p:sp>
        <p:nvSpPr>
          <p:cNvPr id="35" name="TextBox 35"/>
          <p:cNvSpPr txBox="1"/>
          <p:nvPr/>
        </p:nvSpPr>
        <p:spPr>
          <a:xfrm>
            <a:off x="5829058" y="2212541"/>
            <a:ext cx="2739220" cy="946606"/>
          </a:xfrm>
          <a:prstGeom prst="rect">
            <a:avLst/>
          </a:prstGeom>
        </p:spPr>
        <p:txBody>
          <a:bodyPr wrap="square" lIns="0" tIns="0" rIns="0" bIns="0" rtlCol="0" anchor="t">
            <a:spAutoFit/>
          </a:bodyPr>
          <a:lstStyle/>
          <a:p>
            <a:pPr algn="just">
              <a:lnSpc>
                <a:spcPts val="3900"/>
              </a:lnSpc>
            </a:pPr>
            <a:r>
              <a:rPr lang="en-US" sz="2400" b="1" dirty="0">
                <a:solidFill>
                  <a:srgbClr val="0D0F68"/>
                </a:solidFill>
                <a:latin typeface="Crimson Pro Bold"/>
                <a:ea typeface="Crimson Pro Bold"/>
                <a:cs typeface="Crimson Pro Bold"/>
                <a:sym typeface="Crimson Pro Bold"/>
              </a:rPr>
              <a:t>CASO CLÍNICO</a:t>
            </a:r>
          </a:p>
          <a:p>
            <a:pPr algn="just">
              <a:lnSpc>
                <a:spcPts val="3900"/>
              </a:lnSpc>
            </a:pPr>
            <a:endParaRPr lang="en-US" sz="2400" b="1" dirty="0">
              <a:solidFill>
                <a:srgbClr val="0D0F68"/>
              </a:solidFill>
              <a:latin typeface="Crimson Pro Bold"/>
              <a:ea typeface="Crimson Pro Bold"/>
              <a:cs typeface="Crimson Pro Bold"/>
              <a:sym typeface="Crimson Pro Bold"/>
            </a:endParaRPr>
          </a:p>
        </p:txBody>
      </p:sp>
      <p:sp>
        <p:nvSpPr>
          <p:cNvPr id="36" name="TextBox 36"/>
          <p:cNvSpPr txBox="1"/>
          <p:nvPr/>
        </p:nvSpPr>
        <p:spPr>
          <a:xfrm>
            <a:off x="4822922" y="2917468"/>
            <a:ext cx="4166411" cy="2881238"/>
          </a:xfrm>
          <a:prstGeom prst="rect">
            <a:avLst/>
          </a:prstGeom>
        </p:spPr>
        <p:txBody>
          <a:bodyPr lIns="0" tIns="0" rIns="0" bIns="0" rtlCol="0" anchor="t">
            <a:spAutoFit/>
          </a:bodyPr>
          <a:lstStyle/>
          <a:p>
            <a:pPr algn="just">
              <a:lnSpc>
                <a:spcPts val="1354"/>
              </a:lnSpc>
            </a:pPr>
            <a:r>
              <a:rPr lang="es-ES" sz="1800" b="1" dirty="0">
                <a:solidFill>
                  <a:srgbClr val="0D0F68"/>
                </a:solidFill>
                <a:latin typeface="Crimson Pro Bold"/>
                <a:ea typeface="Crimson Pro Bold"/>
                <a:cs typeface="Crimson Pro Bold"/>
                <a:sym typeface="Crimson Pro Bold"/>
              </a:rPr>
              <a:t>Una mujer de 30 años, presentó múltiples episodios de dolor abdominal en el epigastrio desde los 17 años. Se descartaron cálculos biliares y otras causas comunes de pancreatitis. Los estudios de laboratorio mostraron elevación de lipasa en múltiples episodios. La tomografía computarizada abdominal (Imagen 1) no reveló hallazgos patológicos significativos en el páncreas. </a:t>
            </a:r>
          </a:p>
          <a:p>
            <a:pPr algn="just">
              <a:lnSpc>
                <a:spcPts val="1354"/>
              </a:lnSpc>
            </a:pPr>
            <a:endParaRPr lang="es-ES" b="1" dirty="0">
              <a:solidFill>
                <a:srgbClr val="0D0F68"/>
              </a:solidFill>
              <a:latin typeface="Crimson Pro Bold"/>
              <a:ea typeface="Crimson Pro Bold"/>
              <a:cs typeface="Crimson Pro Bold"/>
              <a:sym typeface="Crimson Pro Bold"/>
            </a:endParaRPr>
          </a:p>
          <a:p>
            <a:pPr algn="just">
              <a:lnSpc>
                <a:spcPts val="1354"/>
              </a:lnSpc>
            </a:pPr>
            <a:r>
              <a:rPr lang="es-ES" sz="1800" b="1" dirty="0">
                <a:solidFill>
                  <a:srgbClr val="0D0F68"/>
                </a:solidFill>
                <a:latin typeface="Crimson Pro Bold"/>
                <a:ea typeface="Crimson Pro Bold"/>
                <a:cs typeface="Crimson Pro Bold"/>
                <a:sym typeface="Crimson Pro Bold"/>
              </a:rPr>
              <a:t>Los antecedentes familiares incluyeron enfermedades gastrointestinales no precisadas. Se sospecha una mutación en el gen CFTR y se solicitó un panel </a:t>
            </a:r>
            <a:r>
              <a:rPr lang="es-ES" sz="1800" b="1" dirty="0" err="1">
                <a:solidFill>
                  <a:srgbClr val="0D0F68"/>
                </a:solidFill>
                <a:latin typeface="Crimson Pro Bold"/>
                <a:ea typeface="Crimson Pro Bold"/>
                <a:cs typeface="Crimson Pro Bold"/>
                <a:sym typeface="Crimson Pro Bold"/>
              </a:rPr>
              <a:t>multigénico</a:t>
            </a:r>
            <a:r>
              <a:rPr lang="es-ES" sz="1800" b="1" dirty="0">
                <a:solidFill>
                  <a:srgbClr val="0D0F68"/>
                </a:solidFill>
                <a:latin typeface="Crimson Pro Bold"/>
                <a:ea typeface="Crimson Pro Bold"/>
                <a:cs typeface="Crimson Pro Bold"/>
                <a:sym typeface="Crimson Pro Bold"/>
              </a:rPr>
              <a:t> para pancreatitis hereditaria.</a:t>
            </a:r>
          </a:p>
        </p:txBody>
      </p:sp>
      <p:sp>
        <p:nvSpPr>
          <p:cNvPr id="37" name="TextBox 37"/>
          <p:cNvSpPr txBox="1"/>
          <p:nvPr/>
        </p:nvSpPr>
        <p:spPr>
          <a:xfrm>
            <a:off x="6203722" y="358061"/>
            <a:ext cx="11432929" cy="765787"/>
          </a:xfrm>
          <a:prstGeom prst="rect">
            <a:avLst/>
          </a:prstGeom>
        </p:spPr>
        <p:txBody>
          <a:bodyPr lIns="0" tIns="0" rIns="0" bIns="0" rtlCol="0" anchor="t">
            <a:spAutoFit/>
          </a:bodyPr>
          <a:lstStyle/>
          <a:p>
            <a:pPr algn="ctr">
              <a:lnSpc>
                <a:spcPts val="3177"/>
              </a:lnSpc>
            </a:pPr>
            <a:r>
              <a:rPr lang="es-ES" sz="2269" b="1" dirty="0">
                <a:solidFill>
                  <a:srgbClr val="0D0F68"/>
                </a:solidFill>
                <a:latin typeface="Crimson Pro Bold"/>
                <a:ea typeface="Crimson Pro Bold"/>
                <a:cs typeface="Crimson Pro Bold"/>
                <a:sym typeface="Crimson Pro Bold"/>
              </a:rPr>
              <a:t>Pancreatitis aguda recurrente con sospecha de base hereditaria: un reporte de caso.</a:t>
            </a:r>
          </a:p>
          <a:p>
            <a:pPr algn="ctr">
              <a:lnSpc>
                <a:spcPts val="3177"/>
              </a:lnSpc>
            </a:pPr>
            <a:r>
              <a:rPr lang="es-ES" sz="1200" i="1" dirty="0">
                <a:solidFill>
                  <a:srgbClr val="0D0F68"/>
                </a:solidFill>
                <a:latin typeface="Crimson Pro Bold"/>
                <a:ea typeface="Crimson Pro Bold"/>
                <a:cs typeface="Crimson Pro Bold"/>
                <a:sym typeface="Crimson Pro Bold"/>
              </a:rPr>
              <a:t>Palabras Clave: Pancreatitis aguda recurrente, pancreatitis hereditaria, PRSS1, CFTR, SPINK1, genética, diagnóstico.</a:t>
            </a:r>
            <a:endParaRPr lang="en-US" sz="1200" i="1" dirty="0">
              <a:solidFill>
                <a:srgbClr val="0D0F68"/>
              </a:solidFill>
              <a:latin typeface="Crimson Pro Bold"/>
              <a:ea typeface="Crimson Pro Bold"/>
              <a:cs typeface="Crimson Pro Bold"/>
              <a:sym typeface="Crimson Pro Bold"/>
            </a:endParaRPr>
          </a:p>
        </p:txBody>
      </p:sp>
      <p:sp>
        <p:nvSpPr>
          <p:cNvPr id="38" name="TextBox 38"/>
          <p:cNvSpPr txBox="1"/>
          <p:nvPr/>
        </p:nvSpPr>
        <p:spPr>
          <a:xfrm>
            <a:off x="1191855" y="2175978"/>
            <a:ext cx="3085692" cy="446469"/>
          </a:xfrm>
          <a:prstGeom prst="rect">
            <a:avLst/>
          </a:prstGeom>
        </p:spPr>
        <p:txBody>
          <a:bodyPr wrap="square" lIns="0" tIns="0" rIns="0" bIns="0" rtlCol="0" anchor="t">
            <a:spAutoFit/>
          </a:bodyPr>
          <a:lstStyle/>
          <a:p>
            <a:pPr algn="just">
              <a:lnSpc>
                <a:spcPts val="3900"/>
              </a:lnSpc>
            </a:pPr>
            <a:r>
              <a:rPr lang="en-US" sz="2400" b="1" dirty="0">
                <a:solidFill>
                  <a:srgbClr val="0D0F68"/>
                </a:solidFill>
                <a:latin typeface="Crimson Pro Bold"/>
                <a:ea typeface="Crimson Pro Bold"/>
                <a:cs typeface="Crimson Pro Bold"/>
                <a:sym typeface="Crimson Pro Bold"/>
              </a:rPr>
              <a:t>INTRODUCCIÓN </a:t>
            </a:r>
          </a:p>
        </p:txBody>
      </p:sp>
      <p:sp>
        <p:nvSpPr>
          <p:cNvPr id="39" name="TextBox 39"/>
          <p:cNvSpPr txBox="1"/>
          <p:nvPr/>
        </p:nvSpPr>
        <p:spPr>
          <a:xfrm>
            <a:off x="14249400" y="2059482"/>
            <a:ext cx="3754533" cy="446469"/>
          </a:xfrm>
          <a:prstGeom prst="rect">
            <a:avLst/>
          </a:prstGeom>
        </p:spPr>
        <p:txBody>
          <a:bodyPr wrap="square" lIns="0" tIns="0" rIns="0" bIns="0" rtlCol="0" anchor="t">
            <a:spAutoFit/>
          </a:bodyPr>
          <a:lstStyle/>
          <a:p>
            <a:pPr algn="just">
              <a:lnSpc>
                <a:spcPts val="3900"/>
              </a:lnSpc>
            </a:pPr>
            <a:r>
              <a:rPr lang="en-US" sz="2400" b="1" dirty="0">
                <a:solidFill>
                  <a:srgbClr val="0D0F68"/>
                </a:solidFill>
                <a:latin typeface="Crimson Pro Bold"/>
                <a:ea typeface="Crimson Pro Bold"/>
                <a:cs typeface="Crimson Pro Bold"/>
                <a:sym typeface="Crimson Pro Bold"/>
              </a:rPr>
              <a:t>DISCUSIÓN Y CONCLUSIÓN </a:t>
            </a:r>
          </a:p>
        </p:txBody>
      </p:sp>
      <p:sp>
        <p:nvSpPr>
          <p:cNvPr id="40" name="TextBox 40"/>
          <p:cNvSpPr txBox="1"/>
          <p:nvPr/>
        </p:nvSpPr>
        <p:spPr>
          <a:xfrm>
            <a:off x="15011400" y="6883990"/>
            <a:ext cx="2247900" cy="958083"/>
          </a:xfrm>
          <a:prstGeom prst="rect">
            <a:avLst/>
          </a:prstGeom>
        </p:spPr>
        <p:txBody>
          <a:bodyPr wrap="square" lIns="0" tIns="0" rIns="0" bIns="0" rtlCol="0" anchor="t">
            <a:spAutoFit/>
          </a:bodyPr>
          <a:lstStyle/>
          <a:p>
            <a:pPr algn="just">
              <a:lnSpc>
                <a:spcPts val="3900"/>
              </a:lnSpc>
            </a:pPr>
            <a:r>
              <a:rPr lang="en-US" sz="2400" b="1" dirty="0">
                <a:solidFill>
                  <a:srgbClr val="0D0F68"/>
                </a:solidFill>
                <a:latin typeface="Crimson Pro Bold"/>
                <a:ea typeface="Crimson Pro Bold"/>
                <a:cs typeface="Crimson Pro Bold"/>
                <a:sym typeface="Crimson Pro Bold"/>
              </a:rPr>
              <a:t>REFERENCIAS</a:t>
            </a:r>
          </a:p>
          <a:p>
            <a:pPr algn="just">
              <a:lnSpc>
                <a:spcPts val="3900"/>
              </a:lnSpc>
            </a:pPr>
            <a:endParaRPr lang="en-US" sz="2400" b="1" dirty="0">
              <a:solidFill>
                <a:srgbClr val="0D0F68"/>
              </a:solidFill>
              <a:latin typeface="Crimson Pro Bold"/>
              <a:ea typeface="Crimson Pro Bold"/>
              <a:cs typeface="Crimson Pro Bold"/>
              <a:sym typeface="Crimson Pro Bold"/>
            </a:endParaRPr>
          </a:p>
        </p:txBody>
      </p:sp>
      <p:sp>
        <p:nvSpPr>
          <p:cNvPr id="41" name="TextBox 41"/>
          <p:cNvSpPr txBox="1"/>
          <p:nvPr/>
        </p:nvSpPr>
        <p:spPr>
          <a:xfrm>
            <a:off x="6140438" y="1251405"/>
            <a:ext cx="11814833" cy="615553"/>
          </a:xfrm>
          <a:prstGeom prst="rect">
            <a:avLst/>
          </a:prstGeom>
        </p:spPr>
        <p:txBody>
          <a:bodyPr lIns="0" tIns="0" rIns="0" bIns="0" rtlCol="0" anchor="t">
            <a:spAutoFit/>
          </a:bodyPr>
          <a:lstStyle/>
          <a:p>
            <a:pPr algn="ctr">
              <a:lnSpc>
                <a:spcPts val="2384"/>
              </a:lnSpc>
            </a:pPr>
            <a:r>
              <a:rPr lang="en-US" sz="2000" b="1" dirty="0">
                <a:solidFill>
                  <a:srgbClr val="0D0F68"/>
                </a:solidFill>
                <a:latin typeface="Crimson Pro Bold"/>
                <a:ea typeface="Crimson Pro Bold"/>
                <a:cs typeface="Crimson Pro Bold"/>
                <a:sym typeface="Crimson Pro Bold"/>
              </a:rPr>
              <a:t>Montes-Sevilla, Lenyn Daniel; Alvarado-Álvarez, Francisco</a:t>
            </a:r>
          </a:p>
          <a:p>
            <a:pPr algn="ctr">
              <a:lnSpc>
                <a:spcPts val="2384"/>
              </a:lnSpc>
            </a:pPr>
            <a:r>
              <a:rPr lang="es-ES" sz="2000" dirty="0">
                <a:solidFill>
                  <a:srgbClr val="0D0F68"/>
                </a:solidFill>
                <a:latin typeface="Crimson Pro Bold"/>
                <a:ea typeface="Crimson Pro Bold"/>
                <a:cs typeface="Crimson Pro Bold"/>
                <a:sym typeface="Crimson Pro Bold"/>
              </a:rPr>
              <a:t>Instituto Nacional de Ciencias Medicas y Nutrición “Salvador Zubirán</a:t>
            </a:r>
            <a:r>
              <a:rPr lang="en-US" sz="2000" dirty="0">
                <a:solidFill>
                  <a:srgbClr val="0D0F68"/>
                </a:solidFill>
                <a:latin typeface="Crimson Pro Bold"/>
                <a:ea typeface="Crimson Pro Bold"/>
                <a:cs typeface="Crimson Pro Bold"/>
                <a:sym typeface="Crimson Pro Bold"/>
              </a:rPr>
              <a:t>”</a:t>
            </a:r>
          </a:p>
        </p:txBody>
      </p:sp>
      <p:sp>
        <p:nvSpPr>
          <p:cNvPr id="42" name="TextBox 42"/>
          <p:cNvSpPr txBox="1"/>
          <p:nvPr/>
        </p:nvSpPr>
        <p:spPr>
          <a:xfrm>
            <a:off x="572000" y="2807599"/>
            <a:ext cx="3522236" cy="3926972"/>
          </a:xfrm>
          <a:prstGeom prst="rect">
            <a:avLst/>
          </a:prstGeom>
        </p:spPr>
        <p:txBody>
          <a:bodyPr wrap="square" lIns="0" tIns="0" rIns="0" bIns="0" rtlCol="0" anchor="t">
            <a:spAutoFit/>
          </a:bodyPr>
          <a:lstStyle/>
          <a:p>
            <a:pPr algn="just">
              <a:lnSpc>
                <a:spcPts val="2245"/>
              </a:lnSpc>
            </a:pPr>
            <a:r>
              <a:rPr lang="es-ES" sz="1604" b="1" dirty="0">
                <a:solidFill>
                  <a:srgbClr val="0D0F68"/>
                </a:solidFill>
                <a:latin typeface="Crimson Pro Bold"/>
                <a:ea typeface="Crimson Pro Bold"/>
                <a:cs typeface="Crimson Pro Bold"/>
                <a:sym typeface="Crimson Pro Bold"/>
              </a:rPr>
              <a:t>La pancreatitis aguda recurrente (PAR) es una entidad clínica compleja que puede tener diversas etiologías. A pesar de los avances en el diagnóstico, un porcentaje significativo de casos permanece idiopático. La base genética se ha postulado como una causa importante de PAR, especialmente en pacientes jóvenes sin factores de riesgo tradicionales. El presente caso describe a una paciente joven con múltiples episodios de PAR, sin una causa aparente, lo que sugiere una posible base hereditaria.</a:t>
            </a:r>
            <a:endParaRPr lang="en-US" sz="1604" b="1" dirty="0">
              <a:solidFill>
                <a:srgbClr val="0D0F68"/>
              </a:solidFill>
              <a:latin typeface="Crimson Pro Bold"/>
              <a:ea typeface="Crimson Pro Bold"/>
              <a:cs typeface="Crimson Pro Bold"/>
              <a:sym typeface="Crimson Pro Bold"/>
            </a:endParaRPr>
          </a:p>
        </p:txBody>
      </p:sp>
      <p:sp>
        <p:nvSpPr>
          <p:cNvPr id="43" name="TextBox 43"/>
          <p:cNvSpPr txBox="1"/>
          <p:nvPr/>
        </p:nvSpPr>
        <p:spPr>
          <a:xfrm>
            <a:off x="9598582" y="2612084"/>
            <a:ext cx="4182248" cy="1783245"/>
          </a:xfrm>
          <a:prstGeom prst="rect">
            <a:avLst/>
          </a:prstGeom>
        </p:spPr>
        <p:txBody>
          <a:bodyPr wrap="square" lIns="0" tIns="0" rIns="0" bIns="0" rtlCol="0" anchor="t">
            <a:spAutoFit/>
          </a:bodyPr>
          <a:lstStyle/>
          <a:p>
            <a:pPr algn="just">
              <a:lnSpc>
                <a:spcPts val="1354"/>
              </a:lnSpc>
            </a:pPr>
            <a:r>
              <a:rPr lang="es-ES" sz="1100" b="1" dirty="0">
                <a:solidFill>
                  <a:srgbClr val="0D0F68"/>
                </a:solidFill>
                <a:latin typeface="Crimson Pro Bold"/>
                <a:ea typeface="Crimson Pro Bold"/>
                <a:cs typeface="Crimson Pro Bold"/>
                <a:sym typeface="Crimson Pro Bold"/>
              </a:rPr>
              <a:t>Este reporte de caso se basó en la revisión retrospectiva de la historia clínica de un paciente. Se realizó una búsqueda exhaustiva en las bases de datos PubMed utilizando los términos "</a:t>
            </a:r>
            <a:r>
              <a:rPr lang="es-ES" sz="1100" b="1" dirty="0" err="1">
                <a:solidFill>
                  <a:srgbClr val="0D0F68"/>
                </a:solidFill>
                <a:latin typeface="Crimson Pro Bold"/>
                <a:ea typeface="Crimson Pro Bold"/>
                <a:cs typeface="Crimson Pro Bold"/>
                <a:sym typeface="Crimson Pro Bold"/>
              </a:rPr>
              <a:t>hereditary</a:t>
            </a:r>
            <a:r>
              <a:rPr lang="es-ES" sz="1100" b="1" dirty="0">
                <a:solidFill>
                  <a:srgbClr val="0D0F68"/>
                </a:solidFill>
                <a:latin typeface="Crimson Pro Bold"/>
                <a:ea typeface="Crimson Pro Bold"/>
                <a:cs typeface="Crimson Pro Bold"/>
                <a:sym typeface="Crimson Pro Bold"/>
              </a:rPr>
              <a:t> pancreatitis", "</a:t>
            </a:r>
            <a:r>
              <a:rPr lang="es-ES" sz="1100" b="1" dirty="0" err="1">
                <a:solidFill>
                  <a:srgbClr val="0D0F68"/>
                </a:solidFill>
                <a:latin typeface="Crimson Pro Bold"/>
                <a:ea typeface="Crimson Pro Bold"/>
                <a:cs typeface="Crimson Pro Bold"/>
                <a:sym typeface="Crimson Pro Bold"/>
              </a:rPr>
              <a:t>cystic</a:t>
            </a:r>
            <a:r>
              <a:rPr lang="es-ES" sz="1100" b="1" dirty="0">
                <a:solidFill>
                  <a:srgbClr val="0D0F68"/>
                </a:solidFill>
                <a:latin typeface="Crimson Pro Bold"/>
                <a:ea typeface="Crimson Pro Bold"/>
                <a:cs typeface="Crimson Pro Bold"/>
                <a:sym typeface="Crimson Pro Bold"/>
              </a:rPr>
              <a:t> fibrosis </a:t>
            </a:r>
            <a:r>
              <a:rPr lang="es-ES" sz="1100" b="1" dirty="0" err="1">
                <a:solidFill>
                  <a:srgbClr val="0D0F68"/>
                </a:solidFill>
                <a:latin typeface="Crimson Pro Bold"/>
                <a:ea typeface="Crimson Pro Bold"/>
                <a:cs typeface="Crimson Pro Bold"/>
                <a:sym typeface="Crimson Pro Bold"/>
              </a:rPr>
              <a:t>transmembrane</a:t>
            </a:r>
            <a:r>
              <a:rPr lang="es-ES" sz="1100" b="1" dirty="0">
                <a:solidFill>
                  <a:srgbClr val="0D0F68"/>
                </a:solidFill>
                <a:latin typeface="Crimson Pro Bold"/>
                <a:ea typeface="Crimson Pro Bold"/>
                <a:cs typeface="Crimson Pro Bold"/>
                <a:sym typeface="Crimson Pro Bold"/>
              </a:rPr>
              <a:t> </a:t>
            </a:r>
            <a:r>
              <a:rPr lang="es-ES" sz="1100" b="1" dirty="0" err="1">
                <a:solidFill>
                  <a:srgbClr val="0D0F68"/>
                </a:solidFill>
                <a:latin typeface="Crimson Pro Bold"/>
                <a:ea typeface="Crimson Pro Bold"/>
                <a:cs typeface="Crimson Pro Bold"/>
                <a:sym typeface="Crimson Pro Bold"/>
              </a:rPr>
              <a:t>conductance</a:t>
            </a:r>
            <a:r>
              <a:rPr lang="es-ES" sz="1100" b="1" dirty="0">
                <a:solidFill>
                  <a:srgbClr val="0D0F68"/>
                </a:solidFill>
                <a:latin typeface="Crimson Pro Bold"/>
                <a:ea typeface="Crimson Pro Bold"/>
                <a:cs typeface="Crimson Pro Bold"/>
                <a:sym typeface="Crimson Pro Bold"/>
              </a:rPr>
              <a:t> </a:t>
            </a:r>
            <a:r>
              <a:rPr lang="es-ES" sz="1100" b="1" dirty="0" err="1">
                <a:solidFill>
                  <a:srgbClr val="0D0F68"/>
                </a:solidFill>
                <a:latin typeface="Crimson Pro Bold"/>
                <a:ea typeface="Crimson Pro Bold"/>
                <a:cs typeface="Crimson Pro Bold"/>
                <a:sym typeface="Crimson Pro Bold"/>
              </a:rPr>
              <a:t>regulator</a:t>
            </a:r>
            <a:r>
              <a:rPr lang="es-ES" sz="1100" b="1" dirty="0">
                <a:solidFill>
                  <a:srgbClr val="0D0F68"/>
                </a:solidFill>
                <a:latin typeface="Crimson Pro Bold"/>
                <a:ea typeface="Crimson Pro Bold"/>
                <a:cs typeface="Crimson Pro Bold"/>
                <a:sym typeface="Crimson Pro Bold"/>
              </a:rPr>
              <a:t> gene" y "SPINK1". Se incluyeron estudios publicados en inglés desde el año 2019. El caso se presenta siguiendo las guías CARE, describiendo detalladamente la historia clínica, los hallazgos de laboratorio e imagenología, y las intervenciones terapéuticas. La discusión se centra en la comparación del caso con la literatura existente y en las implicaciones clínicas de los hallazgos.</a:t>
            </a:r>
            <a:endParaRPr lang="en-US" sz="1100" b="1" dirty="0">
              <a:solidFill>
                <a:srgbClr val="0D0F68"/>
              </a:solidFill>
              <a:latin typeface="Crimson Pro Bold"/>
              <a:ea typeface="Crimson Pro Bold"/>
              <a:cs typeface="Crimson Pro Bold"/>
              <a:sym typeface="Crimson Pro Bold"/>
            </a:endParaRPr>
          </a:p>
        </p:txBody>
      </p:sp>
      <p:sp>
        <p:nvSpPr>
          <p:cNvPr id="46" name="TextBox 46"/>
          <p:cNvSpPr txBox="1"/>
          <p:nvPr/>
        </p:nvSpPr>
        <p:spPr>
          <a:xfrm>
            <a:off x="14284217" y="2557173"/>
            <a:ext cx="3587574" cy="3912033"/>
          </a:xfrm>
          <a:prstGeom prst="rect">
            <a:avLst/>
          </a:prstGeom>
        </p:spPr>
        <p:txBody>
          <a:bodyPr lIns="0" tIns="0" rIns="0" bIns="0" rtlCol="0" anchor="t">
            <a:spAutoFit/>
          </a:bodyPr>
          <a:lstStyle/>
          <a:p>
            <a:pPr algn="just">
              <a:lnSpc>
                <a:spcPts val="2155"/>
              </a:lnSpc>
            </a:pPr>
            <a:r>
              <a:rPr lang="es-ES" sz="1100" b="1" dirty="0">
                <a:solidFill>
                  <a:srgbClr val="0D0F68"/>
                </a:solidFill>
                <a:latin typeface="Crimson Pro Bold"/>
                <a:ea typeface="Crimson Pro Bold"/>
                <a:cs typeface="Crimson Pro Bold"/>
                <a:sym typeface="Crimson Pro Bold"/>
              </a:rPr>
              <a:t>El presente caso clínico ilustra la complejidad del diagnóstico de PAR y la importancia de considerar una base genética, especialmente en pacientes jóvenes sin factores de riesgo tradicionales. La revisión de la literatura confirma que la pancreatitis hereditaria es una entidad clínica bien descrita, con un amplio espectro de manifestaciones clínicas. </a:t>
            </a:r>
          </a:p>
          <a:p>
            <a:pPr algn="just">
              <a:lnSpc>
                <a:spcPts val="2155"/>
              </a:lnSpc>
            </a:pPr>
            <a:r>
              <a:rPr lang="es-ES" sz="1100" b="1" dirty="0">
                <a:solidFill>
                  <a:srgbClr val="0D0F68"/>
                </a:solidFill>
                <a:latin typeface="Crimson Pro Bold"/>
                <a:ea typeface="Crimson Pro Bold"/>
                <a:cs typeface="Crimson Pro Bold"/>
                <a:sym typeface="Crimson Pro Bold"/>
              </a:rPr>
              <a:t>Aunque se requiere una confirmación genética definitiva en nuestra paciente, los hallazgos clínicos y la revisión de la literatura sugieren fuertemente una base hereditaria para su enfermedad. Este caso subraya la necesidad de una evaluación genética temprana en pacientes con PAR recurrente, lo que permitiría un diagnóstico preciso y un manejo más personalizado.</a:t>
            </a:r>
            <a:endParaRPr lang="en-US" sz="1100" b="1" dirty="0">
              <a:solidFill>
                <a:srgbClr val="0D0F68"/>
              </a:solidFill>
              <a:latin typeface="Crimson Pro Bold"/>
              <a:ea typeface="Crimson Pro Bold"/>
              <a:cs typeface="Crimson Pro Bold"/>
              <a:sym typeface="Crimson Pro Bold"/>
            </a:endParaRPr>
          </a:p>
        </p:txBody>
      </p:sp>
      <p:sp>
        <p:nvSpPr>
          <p:cNvPr id="48" name="TextBox 39">
            <a:extLst>
              <a:ext uri="{FF2B5EF4-FFF2-40B4-BE49-F238E27FC236}">
                <a16:creationId xmlns:a16="http://schemas.microsoft.com/office/drawing/2014/main" id="{E91F221E-529A-3334-41B7-5B81158C7643}"/>
              </a:ext>
            </a:extLst>
          </p:cNvPr>
          <p:cNvSpPr txBox="1"/>
          <p:nvPr/>
        </p:nvSpPr>
        <p:spPr>
          <a:xfrm>
            <a:off x="10107441" y="2131020"/>
            <a:ext cx="3671053" cy="461377"/>
          </a:xfrm>
          <a:prstGeom prst="rect">
            <a:avLst/>
          </a:prstGeom>
        </p:spPr>
        <p:txBody>
          <a:bodyPr wrap="square" lIns="0" tIns="0" rIns="0" bIns="0" rtlCol="0" anchor="t">
            <a:spAutoFit/>
          </a:bodyPr>
          <a:lstStyle/>
          <a:p>
            <a:pPr algn="just">
              <a:lnSpc>
                <a:spcPts val="3900"/>
              </a:lnSpc>
            </a:pPr>
            <a:r>
              <a:rPr lang="en-US" sz="2400" b="1" dirty="0">
                <a:solidFill>
                  <a:srgbClr val="0D0F68"/>
                </a:solidFill>
                <a:latin typeface="Crimson Pro Bold"/>
                <a:ea typeface="Crimson Pro Bold"/>
                <a:cs typeface="Crimson Pro Bold"/>
                <a:sym typeface="Crimson Pro Bold"/>
              </a:rPr>
              <a:t>MATERIAL Y MÉTODOS</a:t>
            </a:r>
          </a:p>
        </p:txBody>
      </p:sp>
      <p:grpSp>
        <p:nvGrpSpPr>
          <p:cNvPr id="27" name="Group 3">
            <a:extLst>
              <a:ext uri="{FF2B5EF4-FFF2-40B4-BE49-F238E27FC236}">
                <a16:creationId xmlns:a16="http://schemas.microsoft.com/office/drawing/2014/main" id="{78C8B287-DA91-79FE-D48B-5F0C67AD5DAA}"/>
              </a:ext>
            </a:extLst>
          </p:cNvPr>
          <p:cNvGrpSpPr/>
          <p:nvPr/>
        </p:nvGrpSpPr>
        <p:grpSpPr>
          <a:xfrm>
            <a:off x="314404" y="7011886"/>
            <a:ext cx="4099184" cy="2982488"/>
            <a:chOff x="0" y="0"/>
            <a:chExt cx="1272815" cy="2069779"/>
          </a:xfrm>
        </p:grpSpPr>
        <p:sp>
          <p:nvSpPr>
            <p:cNvPr id="28" name="Freeform 4">
              <a:extLst>
                <a:ext uri="{FF2B5EF4-FFF2-40B4-BE49-F238E27FC236}">
                  <a16:creationId xmlns:a16="http://schemas.microsoft.com/office/drawing/2014/main" id="{96CB6810-0376-B17A-6DAA-0D15F8314F74}"/>
                </a:ext>
              </a:extLst>
            </p:cNvPr>
            <p:cNvSpPr/>
            <p:nvPr/>
          </p:nvSpPr>
          <p:spPr>
            <a:xfrm>
              <a:off x="0" y="0"/>
              <a:ext cx="1272815" cy="2069779"/>
            </a:xfrm>
            <a:custGeom>
              <a:avLst/>
              <a:gdLst/>
              <a:ahLst/>
              <a:cxnLst/>
              <a:rect l="l" t="t" r="r" b="b"/>
              <a:pathLst>
                <a:path w="1272815" h="2069779">
                  <a:moveTo>
                    <a:pt x="126556" y="0"/>
                  </a:moveTo>
                  <a:lnTo>
                    <a:pt x="1146258" y="0"/>
                  </a:lnTo>
                  <a:cubicBezTo>
                    <a:pt x="1216153" y="0"/>
                    <a:pt x="1272815" y="56661"/>
                    <a:pt x="1272815" y="126556"/>
                  </a:cubicBezTo>
                  <a:lnTo>
                    <a:pt x="1272815" y="1943222"/>
                  </a:lnTo>
                  <a:cubicBezTo>
                    <a:pt x="1272815" y="1976787"/>
                    <a:pt x="1259481" y="2008977"/>
                    <a:pt x="1235747" y="2032711"/>
                  </a:cubicBezTo>
                  <a:cubicBezTo>
                    <a:pt x="1212013" y="2056445"/>
                    <a:pt x="1179823" y="2069779"/>
                    <a:pt x="1146258" y="2069779"/>
                  </a:cubicBezTo>
                  <a:lnTo>
                    <a:pt x="126556" y="2069779"/>
                  </a:lnTo>
                  <a:cubicBezTo>
                    <a:pt x="56661" y="2069779"/>
                    <a:pt x="0" y="2013118"/>
                    <a:pt x="0" y="1943222"/>
                  </a:cubicBezTo>
                  <a:lnTo>
                    <a:pt x="0" y="126556"/>
                  </a:lnTo>
                  <a:cubicBezTo>
                    <a:pt x="0" y="56661"/>
                    <a:pt x="56661" y="0"/>
                    <a:pt x="126556" y="0"/>
                  </a:cubicBezTo>
                  <a:close/>
                </a:path>
              </a:pathLst>
            </a:custGeom>
            <a:solidFill>
              <a:srgbClr val="FFFFFF">
                <a:alpha val="71765"/>
              </a:srgbClr>
            </a:solidFill>
          </p:spPr>
          <p:txBody>
            <a:bodyPr/>
            <a:lstStyle/>
            <a:p>
              <a:endParaRPr lang="es-ES" dirty="0"/>
            </a:p>
          </p:txBody>
        </p:sp>
        <p:sp>
          <p:nvSpPr>
            <p:cNvPr id="29" name="TextBox 5">
              <a:extLst>
                <a:ext uri="{FF2B5EF4-FFF2-40B4-BE49-F238E27FC236}">
                  <a16:creationId xmlns:a16="http://schemas.microsoft.com/office/drawing/2014/main" id="{9C10760B-F5C1-8AF6-5318-2AE5A85E3239}"/>
                </a:ext>
              </a:extLst>
            </p:cNvPr>
            <p:cNvSpPr txBox="1"/>
            <p:nvPr/>
          </p:nvSpPr>
          <p:spPr>
            <a:xfrm>
              <a:off x="0" y="-38100"/>
              <a:ext cx="1272815" cy="2107879"/>
            </a:xfrm>
            <a:prstGeom prst="rect">
              <a:avLst/>
            </a:prstGeom>
          </p:spPr>
          <p:txBody>
            <a:bodyPr lIns="50800" tIns="50800" rIns="50800" bIns="50800" rtlCol="0" anchor="ctr"/>
            <a:lstStyle/>
            <a:p>
              <a:pPr algn="ctr">
                <a:lnSpc>
                  <a:spcPts val="2659"/>
                </a:lnSpc>
              </a:pPr>
              <a:endParaRPr/>
            </a:p>
          </p:txBody>
        </p:sp>
      </p:grpSp>
      <p:grpSp>
        <p:nvGrpSpPr>
          <p:cNvPr id="63" name="Group 18">
            <a:extLst>
              <a:ext uri="{FF2B5EF4-FFF2-40B4-BE49-F238E27FC236}">
                <a16:creationId xmlns:a16="http://schemas.microsoft.com/office/drawing/2014/main" id="{9C584F42-BDCE-C5CB-8A1A-D8CC93B7D2A4}"/>
              </a:ext>
            </a:extLst>
          </p:cNvPr>
          <p:cNvGrpSpPr/>
          <p:nvPr/>
        </p:nvGrpSpPr>
        <p:grpSpPr>
          <a:xfrm>
            <a:off x="9407317" y="4741255"/>
            <a:ext cx="4614255" cy="5187684"/>
            <a:chOff x="0" y="0"/>
            <a:chExt cx="950818" cy="658196"/>
          </a:xfrm>
        </p:grpSpPr>
        <p:sp>
          <p:nvSpPr>
            <p:cNvPr id="64" name="Freeform 19">
              <a:extLst>
                <a:ext uri="{FF2B5EF4-FFF2-40B4-BE49-F238E27FC236}">
                  <a16:creationId xmlns:a16="http://schemas.microsoft.com/office/drawing/2014/main" id="{FB77C7A7-6F8F-EC1C-8516-76F6F50E6A24}"/>
                </a:ext>
              </a:extLst>
            </p:cNvPr>
            <p:cNvSpPr/>
            <p:nvPr/>
          </p:nvSpPr>
          <p:spPr>
            <a:xfrm>
              <a:off x="0" y="0"/>
              <a:ext cx="950818" cy="658196"/>
            </a:xfrm>
            <a:custGeom>
              <a:avLst/>
              <a:gdLst/>
              <a:ahLst/>
              <a:cxnLst/>
              <a:rect l="l" t="t" r="r" b="b"/>
              <a:pathLst>
                <a:path w="950818" h="658196">
                  <a:moveTo>
                    <a:pt x="87924" y="0"/>
                  </a:moveTo>
                  <a:lnTo>
                    <a:pt x="862893" y="0"/>
                  </a:lnTo>
                  <a:cubicBezTo>
                    <a:pt x="886212" y="0"/>
                    <a:pt x="908576" y="9263"/>
                    <a:pt x="925065" y="25752"/>
                  </a:cubicBezTo>
                  <a:cubicBezTo>
                    <a:pt x="941554" y="42241"/>
                    <a:pt x="950818" y="64605"/>
                    <a:pt x="950818" y="87924"/>
                  </a:cubicBezTo>
                  <a:lnTo>
                    <a:pt x="950818" y="570272"/>
                  </a:lnTo>
                  <a:cubicBezTo>
                    <a:pt x="950818" y="593591"/>
                    <a:pt x="941554" y="615955"/>
                    <a:pt x="925065" y="632444"/>
                  </a:cubicBezTo>
                  <a:cubicBezTo>
                    <a:pt x="908576" y="648933"/>
                    <a:pt x="886212" y="658196"/>
                    <a:pt x="862893" y="658196"/>
                  </a:cubicBezTo>
                  <a:lnTo>
                    <a:pt x="87924" y="658196"/>
                  </a:lnTo>
                  <a:cubicBezTo>
                    <a:pt x="64605" y="658196"/>
                    <a:pt x="42241" y="648933"/>
                    <a:pt x="25752" y="632444"/>
                  </a:cubicBezTo>
                  <a:cubicBezTo>
                    <a:pt x="9263" y="615955"/>
                    <a:pt x="0" y="593591"/>
                    <a:pt x="0" y="570272"/>
                  </a:cubicBezTo>
                  <a:lnTo>
                    <a:pt x="0" y="87924"/>
                  </a:lnTo>
                  <a:cubicBezTo>
                    <a:pt x="0" y="64605"/>
                    <a:pt x="9263" y="42241"/>
                    <a:pt x="25752" y="25752"/>
                  </a:cubicBezTo>
                  <a:cubicBezTo>
                    <a:pt x="42241" y="9263"/>
                    <a:pt x="64605" y="0"/>
                    <a:pt x="87924" y="0"/>
                  </a:cubicBezTo>
                  <a:close/>
                </a:path>
              </a:pathLst>
            </a:custGeom>
            <a:solidFill>
              <a:srgbClr val="FFFFFF">
                <a:alpha val="71765"/>
              </a:srgbClr>
            </a:solidFill>
          </p:spPr>
          <p:txBody>
            <a:bodyPr/>
            <a:lstStyle/>
            <a:p>
              <a:endParaRPr lang="es-ES" dirty="0"/>
            </a:p>
          </p:txBody>
        </p:sp>
        <p:sp>
          <p:nvSpPr>
            <p:cNvPr id="65" name="TextBox 20">
              <a:extLst>
                <a:ext uri="{FF2B5EF4-FFF2-40B4-BE49-F238E27FC236}">
                  <a16:creationId xmlns:a16="http://schemas.microsoft.com/office/drawing/2014/main" id="{692A7801-E3B1-FB49-6B87-E8C5C52D8B75}"/>
                </a:ext>
              </a:extLst>
            </p:cNvPr>
            <p:cNvSpPr txBox="1"/>
            <p:nvPr/>
          </p:nvSpPr>
          <p:spPr>
            <a:xfrm>
              <a:off x="0" y="-38100"/>
              <a:ext cx="950818" cy="696296"/>
            </a:xfrm>
            <a:prstGeom prst="rect">
              <a:avLst/>
            </a:prstGeom>
          </p:spPr>
          <p:txBody>
            <a:bodyPr lIns="50800" tIns="50800" rIns="50800" bIns="50800" rtlCol="0" anchor="ctr"/>
            <a:lstStyle/>
            <a:p>
              <a:pPr algn="ctr">
                <a:lnSpc>
                  <a:spcPts val="2659"/>
                </a:lnSpc>
              </a:pPr>
              <a:endParaRPr/>
            </a:p>
          </p:txBody>
        </p:sp>
      </p:grpSp>
      <p:pic>
        <p:nvPicPr>
          <p:cNvPr id="58" name="Imagen 57">
            <a:extLst>
              <a:ext uri="{FF2B5EF4-FFF2-40B4-BE49-F238E27FC236}">
                <a16:creationId xmlns:a16="http://schemas.microsoft.com/office/drawing/2014/main" id="{B8659090-BD53-6307-4EAB-7DEF23E09284}"/>
              </a:ext>
            </a:extLst>
          </p:cNvPr>
          <p:cNvPicPr>
            <a:picLocks noChangeAspect="1"/>
          </p:cNvPicPr>
          <p:nvPr/>
        </p:nvPicPr>
        <p:blipFill>
          <a:blip r:embed="rId5"/>
          <a:stretch>
            <a:fillRect/>
          </a:stretch>
        </p:blipFill>
        <p:spPr>
          <a:xfrm>
            <a:off x="9537626" y="6899116"/>
            <a:ext cx="4353635" cy="2704954"/>
          </a:xfrm>
          <a:prstGeom prst="rect">
            <a:avLst/>
          </a:prstGeom>
        </p:spPr>
      </p:pic>
      <p:pic>
        <p:nvPicPr>
          <p:cNvPr id="62" name="Imagen 61">
            <a:extLst>
              <a:ext uri="{FF2B5EF4-FFF2-40B4-BE49-F238E27FC236}">
                <a16:creationId xmlns:a16="http://schemas.microsoft.com/office/drawing/2014/main" id="{674CF8C2-28F9-855D-A875-9309C0BE982B}"/>
              </a:ext>
            </a:extLst>
          </p:cNvPr>
          <p:cNvPicPr>
            <a:picLocks noChangeAspect="1"/>
          </p:cNvPicPr>
          <p:nvPr/>
        </p:nvPicPr>
        <p:blipFill>
          <a:blip r:embed="rId6"/>
          <a:stretch>
            <a:fillRect/>
          </a:stretch>
        </p:blipFill>
        <p:spPr>
          <a:xfrm>
            <a:off x="4647785" y="6231937"/>
            <a:ext cx="4537569" cy="3550565"/>
          </a:xfrm>
          <a:prstGeom prst="rect">
            <a:avLst/>
          </a:prstGeom>
        </p:spPr>
      </p:pic>
      <p:sp>
        <p:nvSpPr>
          <p:cNvPr id="49" name="TextBox 39">
            <a:extLst>
              <a:ext uri="{FF2B5EF4-FFF2-40B4-BE49-F238E27FC236}">
                <a16:creationId xmlns:a16="http://schemas.microsoft.com/office/drawing/2014/main" id="{007C7A20-48D5-7399-F8A6-93E7BEFFF4B4}"/>
              </a:ext>
            </a:extLst>
          </p:cNvPr>
          <p:cNvSpPr txBox="1"/>
          <p:nvPr/>
        </p:nvSpPr>
        <p:spPr>
          <a:xfrm>
            <a:off x="9790306" y="4771121"/>
            <a:ext cx="3671053" cy="461377"/>
          </a:xfrm>
          <a:prstGeom prst="rect">
            <a:avLst/>
          </a:prstGeom>
        </p:spPr>
        <p:txBody>
          <a:bodyPr wrap="square" lIns="0" tIns="0" rIns="0" bIns="0" rtlCol="0" anchor="t">
            <a:spAutoFit/>
          </a:bodyPr>
          <a:lstStyle/>
          <a:p>
            <a:pPr algn="ctr">
              <a:lnSpc>
                <a:spcPts val="3900"/>
              </a:lnSpc>
            </a:pPr>
            <a:r>
              <a:rPr lang="en-US" sz="2400" b="1" dirty="0">
                <a:solidFill>
                  <a:srgbClr val="0D0F68"/>
                </a:solidFill>
                <a:latin typeface="Crimson Pro Bold"/>
                <a:ea typeface="Crimson Pro Bold"/>
                <a:cs typeface="Crimson Pro Bold"/>
                <a:sym typeface="Crimson Pro Bold"/>
              </a:rPr>
              <a:t>RESULTADOS</a:t>
            </a:r>
          </a:p>
        </p:txBody>
      </p:sp>
      <p:sp>
        <p:nvSpPr>
          <p:cNvPr id="45" name="TextBox 45"/>
          <p:cNvSpPr txBox="1"/>
          <p:nvPr/>
        </p:nvSpPr>
        <p:spPr>
          <a:xfrm>
            <a:off x="9490366" y="5275981"/>
            <a:ext cx="4309647" cy="1424172"/>
          </a:xfrm>
          <a:prstGeom prst="rect">
            <a:avLst/>
          </a:prstGeom>
        </p:spPr>
        <p:txBody>
          <a:bodyPr wrap="square" lIns="0" tIns="0" rIns="0" bIns="0" rtlCol="0" anchor="t">
            <a:spAutoFit/>
          </a:bodyPr>
          <a:lstStyle/>
          <a:p>
            <a:pPr marL="171450" indent="-171450" algn="just">
              <a:lnSpc>
                <a:spcPts val="1354"/>
              </a:lnSpc>
              <a:buFont typeface="Arial" panose="020B0604020202020204" pitchFamily="34" charset="0"/>
              <a:buChar char="•"/>
            </a:pPr>
            <a:endParaRPr lang="es-ES" sz="1100" b="1" dirty="0">
              <a:solidFill>
                <a:srgbClr val="0D0F68"/>
              </a:solidFill>
              <a:latin typeface="Crimson Pro Bold"/>
              <a:ea typeface="Crimson Pro Bold"/>
              <a:cs typeface="Crimson Pro Bold"/>
              <a:sym typeface="Crimson Pro Bold"/>
            </a:endParaRPr>
          </a:p>
          <a:p>
            <a:pPr algn="just">
              <a:lnSpc>
                <a:spcPts val="1354"/>
              </a:lnSpc>
            </a:pPr>
            <a:r>
              <a:rPr lang="es-ES" sz="1100" b="1" dirty="0">
                <a:solidFill>
                  <a:srgbClr val="0D0F68"/>
                </a:solidFill>
                <a:latin typeface="Crimson Pro Bold"/>
                <a:ea typeface="Crimson Pro Bold"/>
                <a:cs typeface="Crimson Pro Bold"/>
                <a:sym typeface="Crimson Pro Bold"/>
              </a:rPr>
              <a:t>La revisión de la literatura reveló que la pancreatitis hereditaria es una causa importante de PAR, especialmente en pacientes jóvenes. Las mutaciones en genes como PRSS1, CFTR y SPINK1 se asocian con un mayor riesgo de desarrollar pancreatitis. Los pacientes con pancreatitis hereditaria pueden presentar un fenotipo variable, desde pancreatitis aguda recurrente hasta pancreatitis crónica. El diagnóstico se basa en la historia clínica, los hallazgos familiares y las pruebas genéticas.</a:t>
            </a:r>
            <a:endParaRPr lang="en-US" sz="1100" b="1" dirty="0">
              <a:solidFill>
                <a:srgbClr val="0D0F68"/>
              </a:solidFill>
              <a:latin typeface="Crimson Pro Bold"/>
              <a:ea typeface="Crimson Pro Bold"/>
              <a:cs typeface="Crimson Pro Bold"/>
              <a:sym typeface="Crimson Pro Bold"/>
            </a:endParaRPr>
          </a:p>
        </p:txBody>
      </p:sp>
      <p:sp>
        <p:nvSpPr>
          <p:cNvPr id="66" name="TextBox 38">
            <a:extLst>
              <a:ext uri="{FF2B5EF4-FFF2-40B4-BE49-F238E27FC236}">
                <a16:creationId xmlns:a16="http://schemas.microsoft.com/office/drawing/2014/main" id="{005F2C23-6505-11C0-71AB-9212D3C75749}"/>
              </a:ext>
            </a:extLst>
          </p:cNvPr>
          <p:cNvSpPr txBox="1"/>
          <p:nvPr/>
        </p:nvSpPr>
        <p:spPr>
          <a:xfrm>
            <a:off x="790272" y="7052183"/>
            <a:ext cx="3085692" cy="446469"/>
          </a:xfrm>
          <a:prstGeom prst="rect">
            <a:avLst/>
          </a:prstGeom>
        </p:spPr>
        <p:txBody>
          <a:bodyPr wrap="square" lIns="0" tIns="0" rIns="0" bIns="0" rtlCol="0" anchor="t">
            <a:spAutoFit/>
          </a:bodyPr>
          <a:lstStyle/>
          <a:p>
            <a:pPr algn="ctr">
              <a:lnSpc>
                <a:spcPts val="3900"/>
              </a:lnSpc>
            </a:pPr>
            <a:r>
              <a:rPr lang="en-US" sz="2400" b="1" dirty="0">
                <a:solidFill>
                  <a:srgbClr val="0D0F68"/>
                </a:solidFill>
                <a:latin typeface="Crimson Pro Bold"/>
                <a:ea typeface="Crimson Pro Bold"/>
                <a:cs typeface="Crimson Pro Bold"/>
                <a:sym typeface="Crimson Pro Bold"/>
              </a:rPr>
              <a:t>OBJETIVOS </a:t>
            </a:r>
          </a:p>
        </p:txBody>
      </p:sp>
      <p:sp>
        <p:nvSpPr>
          <p:cNvPr id="70" name="TextBox 42">
            <a:extLst>
              <a:ext uri="{FF2B5EF4-FFF2-40B4-BE49-F238E27FC236}">
                <a16:creationId xmlns:a16="http://schemas.microsoft.com/office/drawing/2014/main" id="{CAB32E68-5FE1-C9D0-29A7-AD70D6146D92}"/>
              </a:ext>
            </a:extLst>
          </p:cNvPr>
          <p:cNvSpPr txBox="1"/>
          <p:nvPr/>
        </p:nvSpPr>
        <p:spPr>
          <a:xfrm>
            <a:off x="534857" y="7740508"/>
            <a:ext cx="3522236" cy="1669944"/>
          </a:xfrm>
          <a:prstGeom prst="rect">
            <a:avLst/>
          </a:prstGeom>
        </p:spPr>
        <p:txBody>
          <a:bodyPr wrap="square" lIns="0" tIns="0" rIns="0" bIns="0" rtlCol="0" anchor="t">
            <a:spAutoFit/>
          </a:bodyPr>
          <a:lstStyle/>
          <a:p>
            <a:pPr algn="just">
              <a:lnSpc>
                <a:spcPts val="2245"/>
              </a:lnSpc>
            </a:pPr>
            <a:r>
              <a:rPr lang="es-ES" sz="1604" b="1" dirty="0">
                <a:solidFill>
                  <a:srgbClr val="0D0F68"/>
                </a:solidFill>
                <a:latin typeface="Crimson Pro Bold"/>
                <a:ea typeface="Crimson Pro Bold"/>
                <a:cs typeface="Crimson Pro Bold"/>
                <a:sym typeface="Crimson Pro Bold"/>
              </a:rPr>
              <a:t>Describir un caso clínico de una paciente joven con PAR recurrente, sin una etiología clara, y revisar la literatura existente sobre la pancreatitis hereditaria para discutir la posible base genética de este caso.</a:t>
            </a:r>
            <a:endParaRPr lang="en-US" sz="1604" b="1" dirty="0">
              <a:solidFill>
                <a:srgbClr val="0D0F68"/>
              </a:solidFill>
              <a:latin typeface="Crimson Pro Bold"/>
              <a:ea typeface="Crimson Pro Bold"/>
              <a:cs typeface="Crimson Pro Bold"/>
              <a:sym typeface="Crimson Pro Bold"/>
            </a:endParaRPr>
          </a:p>
        </p:txBody>
      </p:sp>
      <p:pic>
        <p:nvPicPr>
          <p:cNvPr id="72" name="Imagen 71">
            <a:extLst>
              <a:ext uri="{FF2B5EF4-FFF2-40B4-BE49-F238E27FC236}">
                <a16:creationId xmlns:a16="http://schemas.microsoft.com/office/drawing/2014/main" id="{8B9A71E0-E472-8388-F6FA-8BD2B8432B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52830" y="7381078"/>
            <a:ext cx="2450347" cy="245034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571</Words>
  <Application>Microsoft Office PowerPoint</Application>
  <PresentationFormat>Personalizado</PresentationFormat>
  <Paragraphs>21</Paragraphs>
  <Slides>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Crimson Pro Bold</vt:lpstr>
      <vt:lpstr>Calibri</vt:lpstr>
      <vt:lpstr>Arial</vt:lpstr>
      <vt:lpstr>Office Theme</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PROPUESTA_CARTEL_CONGRESO</dc:title>
  <dc:creator>lenyn sevilla</dc:creator>
  <cp:lastModifiedBy>lenyn sevilla</cp:lastModifiedBy>
  <cp:revision>10</cp:revision>
  <dcterms:created xsi:type="dcterms:W3CDTF">2006-08-16T00:00:00Z</dcterms:created>
  <dcterms:modified xsi:type="dcterms:W3CDTF">2024-11-23T23:18:41Z</dcterms:modified>
  <dc:identifier>DAGUgAnYYuc</dc:identifier>
</cp:coreProperties>
</file>