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18288000" cy="10515600"/>
  <p:notesSz cx="6858000" cy="9144000"/>
  <p:embeddedFontLst>
    <p:embeddedFont>
      <p:font typeface="Didact Gothic" panose="00000500000000000000" pitchFamily="2" charset="0"/>
      <p:regular r:id="rId3"/>
    </p:embeddedFont>
    <p:embeddedFont>
      <p:font typeface="Palanquin Dark" panose="020B0604020202020204" charset="0"/>
      <p:regular r:id="rId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1" d="100"/>
          <a:sy n="51" d="100"/>
        </p:scale>
        <p:origin x="898"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font" Target="fonts/font1.fntdata"/><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0692" y="551552"/>
            <a:ext cx="4103308" cy="1588209"/>
          </a:xfrm>
          <a:custGeom>
            <a:avLst/>
            <a:gdLst/>
            <a:ahLst/>
            <a:cxnLst/>
            <a:rect l="l" t="t" r="r" b="b"/>
            <a:pathLst>
              <a:path w="4103308" h="1588209">
                <a:moveTo>
                  <a:pt x="0" y="0"/>
                </a:moveTo>
                <a:lnTo>
                  <a:pt x="4103308" y="0"/>
                </a:lnTo>
                <a:lnTo>
                  <a:pt x="4103308" y="1588209"/>
                </a:lnTo>
                <a:lnTo>
                  <a:pt x="0" y="1588209"/>
                </a:lnTo>
                <a:lnTo>
                  <a:pt x="0" y="0"/>
                </a:lnTo>
                <a:close/>
              </a:path>
            </a:pathLst>
          </a:custGeom>
          <a:blipFill>
            <a:blip r:embed="rId2"/>
            <a:stretch>
              <a:fillRect/>
            </a:stretch>
          </a:blipFill>
        </p:spPr>
        <p:txBody>
          <a:bodyPr/>
          <a:lstStyle/>
          <a:p>
            <a:endParaRPr lang="en-US"/>
          </a:p>
        </p:txBody>
      </p:sp>
      <p:grpSp>
        <p:nvGrpSpPr>
          <p:cNvPr id="5" name="Group 5"/>
          <p:cNvGrpSpPr/>
          <p:nvPr/>
        </p:nvGrpSpPr>
        <p:grpSpPr>
          <a:xfrm>
            <a:off x="231650" y="2663917"/>
            <a:ext cx="5872541" cy="477679"/>
            <a:chOff x="0" y="0"/>
            <a:chExt cx="1328905" cy="165861"/>
          </a:xfrm>
        </p:grpSpPr>
        <p:sp>
          <p:nvSpPr>
            <p:cNvPr id="6" name="Freeform 6"/>
            <p:cNvSpPr/>
            <p:nvPr/>
          </p:nvSpPr>
          <p:spPr>
            <a:xfrm>
              <a:off x="0" y="0"/>
              <a:ext cx="1328905" cy="165861"/>
            </a:xfrm>
            <a:custGeom>
              <a:avLst/>
              <a:gdLst/>
              <a:ahLst/>
              <a:cxnLst/>
              <a:rect l="l" t="t" r="r" b="b"/>
              <a:pathLst>
                <a:path w="1328905" h="165861">
                  <a:moveTo>
                    <a:pt x="0" y="0"/>
                  </a:moveTo>
                  <a:lnTo>
                    <a:pt x="1328905" y="0"/>
                  </a:lnTo>
                  <a:lnTo>
                    <a:pt x="1328905" y="165861"/>
                  </a:lnTo>
                  <a:lnTo>
                    <a:pt x="0" y="165861"/>
                  </a:lnTo>
                  <a:close/>
                </a:path>
              </a:pathLst>
            </a:custGeom>
            <a:solidFill>
              <a:srgbClr val="D9B24A"/>
            </a:solidFill>
            <a:ln w="12700">
              <a:noFill/>
            </a:ln>
          </p:spPr>
          <p:txBody>
            <a:bodyPr/>
            <a:lstStyle/>
            <a:p>
              <a:endParaRPr lang="en-US" dirty="0"/>
            </a:p>
          </p:txBody>
        </p:sp>
      </p:grpSp>
      <p:grpSp>
        <p:nvGrpSpPr>
          <p:cNvPr id="7" name="Group 7"/>
          <p:cNvGrpSpPr/>
          <p:nvPr/>
        </p:nvGrpSpPr>
        <p:grpSpPr>
          <a:xfrm>
            <a:off x="231651" y="5181600"/>
            <a:ext cx="5875436" cy="477679"/>
            <a:chOff x="0" y="0"/>
            <a:chExt cx="1527479" cy="181653"/>
          </a:xfrm>
        </p:grpSpPr>
        <p:sp>
          <p:nvSpPr>
            <p:cNvPr id="8" name="Freeform 8"/>
            <p:cNvSpPr/>
            <p:nvPr/>
          </p:nvSpPr>
          <p:spPr>
            <a:xfrm>
              <a:off x="0" y="0"/>
              <a:ext cx="1527479" cy="181653"/>
            </a:xfrm>
            <a:custGeom>
              <a:avLst/>
              <a:gdLst/>
              <a:ahLst/>
              <a:cxnLst/>
              <a:rect l="l" t="t" r="r" b="b"/>
              <a:pathLst>
                <a:path w="1527479" h="181653">
                  <a:moveTo>
                    <a:pt x="0" y="0"/>
                  </a:moveTo>
                  <a:lnTo>
                    <a:pt x="1527479" y="0"/>
                  </a:lnTo>
                  <a:lnTo>
                    <a:pt x="1527479" y="181653"/>
                  </a:lnTo>
                  <a:lnTo>
                    <a:pt x="0" y="181653"/>
                  </a:lnTo>
                  <a:close/>
                </a:path>
              </a:pathLst>
            </a:custGeom>
            <a:solidFill>
              <a:srgbClr val="D9B24A"/>
            </a:solidFill>
            <a:ln w="12700">
              <a:noFill/>
            </a:ln>
          </p:spPr>
          <p:txBody>
            <a:bodyPr/>
            <a:lstStyle/>
            <a:p>
              <a:endParaRPr lang="en-US"/>
            </a:p>
          </p:txBody>
        </p:sp>
      </p:grpSp>
      <p:grpSp>
        <p:nvGrpSpPr>
          <p:cNvPr id="9" name="Group 9"/>
          <p:cNvGrpSpPr/>
          <p:nvPr/>
        </p:nvGrpSpPr>
        <p:grpSpPr>
          <a:xfrm>
            <a:off x="6386605" y="2663917"/>
            <a:ext cx="4963739" cy="477679"/>
            <a:chOff x="0" y="0"/>
            <a:chExt cx="1248470" cy="165861"/>
          </a:xfrm>
        </p:grpSpPr>
        <p:sp>
          <p:nvSpPr>
            <p:cNvPr id="10" name="Freeform 10"/>
            <p:cNvSpPr/>
            <p:nvPr/>
          </p:nvSpPr>
          <p:spPr>
            <a:xfrm>
              <a:off x="0" y="0"/>
              <a:ext cx="1248470" cy="165861"/>
            </a:xfrm>
            <a:custGeom>
              <a:avLst/>
              <a:gdLst/>
              <a:ahLst/>
              <a:cxnLst/>
              <a:rect l="l" t="t" r="r" b="b"/>
              <a:pathLst>
                <a:path w="1248470" h="165861">
                  <a:moveTo>
                    <a:pt x="0" y="0"/>
                  </a:moveTo>
                  <a:lnTo>
                    <a:pt x="1248470" y="0"/>
                  </a:lnTo>
                  <a:lnTo>
                    <a:pt x="1248470" y="165861"/>
                  </a:lnTo>
                  <a:lnTo>
                    <a:pt x="0" y="165861"/>
                  </a:lnTo>
                  <a:close/>
                </a:path>
              </a:pathLst>
            </a:custGeom>
            <a:solidFill>
              <a:srgbClr val="D9B24A"/>
            </a:solidFill>
            <a:ln w="12700">
              <a:noFill/>
            </a:ln>
          </p:spPr>
          <p:txBody>
            <a:bodyPr/>
            <a:lstStyle/>
            <a:p>
              <a:endParaRPr lang="en-US"/>
            </a:p>
          </p:txBody>
        </p:sp>
      </p:grpSp>
      <p:grpSp>
        <p:nvGrpSpPr>
          <p:cNvPr id="11" name="Group 11"/>
          <p:cNvGrpSpPr/>
          <p:nvPr/>
        </p:nvGrpSpPr>
        <p:grpSpPr>
          <a:xfrm>
            <a:off x="11619016" y="2673969"/>
            <a:ext cx="6516475" cy="477679"/>
            <a:chOff x="0" y="0"/>
            <a:chExt cx="1436367" cy="190645"/>
          </a:xfrm>
        </p:grpSpPr>
        <p:sp>
          <p:nvSpPr>
            <p:cNvPr id="12" name="Freeform 12"/>
            <p:cNvSpPr/>
            <p:nvPr/>
          </p:nvSpPr>
          <p:spPr>
            <a:xfrm>
              <a:off x="0" y="0"/>
              <a:ext cx="1436367" cy="190645"/>
            </a:xfrm>
            <a:custGeom>
              <a:avLst/>
              <a:gdLst/>
              <a:ahLst/>
              <a:cxnLst/>
              <a:rect l="l" t="t" r="r" b="b"/>
              <a:pathLst>
                <a:path w="1436367" h="190645">
                  <a:moveTo>
                    <a:pt x="0" y="0"/>
                  </a:moveTo>
                  <a:lnTo>
                    <a:pt x="1436367" y="0"/>
                  </a:lnTo>
                  <a:lnTo>
                    <a:pt x="1436367" y="190645"/>
                  </a:lnTo>
                  <a:lnTo>
                    <a:pt x="0" y="190645"/>
                  </a:lnTo>
                  <a:close/>
                </a:path>
              </a:pathLst>
            </a:custGeom>
            <a:solidFill>
              <a:srgbClr val="D9B24A"/>
            </a:solidFill>
            <a:ln w="12700">
              <a:noFill/>
            </a:ln>
          </p:spPr>
          <p:txBody>
            <a:bodyPr/>
            <a:lstStyle/>
            <a:p>
              <a:endParaRPr lang="en-US"/>
            </a:p>
          </p:txBody>
        </p:sp>
      </p:grpSp>
      <p:grpSp>
        <p:nvGrpSpPr>
          <p:cNvPr id="19" name="Group 19"/>
          <p:cNvGrpSpPr/>
          <p:nvPr/>
        </p:nvGrpSpPr>
        <p:grpSpPr>
          <a:xfrm>
            <a:off x="0" y="8749665"/>
            <a:ext cx="18288000" cy="1765935"/>
            <a:chOff x="0" y="0"/>
            <a:chExt cx="4711884" cy="454991"/>
          </a:xfrm>
        </p:grpSpPr>
        <p:sp>
          <p:nvSpPr>
            <p:cNvPr id="20" name="Freeform 20"/>
            <p:cNvSpPr/>
            <p:nvPr/>
          </p:nvSpPr>
          <p:spPr>
            <a:xfrm>
              <a:off x="0" y="0"/>
              <a:ext cx="4711884" cy="454991"/>
            </a:xfrm>
            <a:custGeom>
              <a:avLst/>
              <a:gdLst/>
              <a:ahLst/>
              <a:cxnLst/>
              <a:rect l="l" t="t" r="r" b="b"/>
              <a:pathLst>
                <a:path w="4711884" h="454991">
                  <a:moveTo>
                    <a:pt x="0" y="0"/>
                  </a:moveTo>
                  <a:lnTo>
                    <a:pt x="4711884" y="0"/>
                  </a:lnTo>
                  <a:lnTo>
                    <a:pt x="4711884" y="454991"/>
                  </a:lnTo>
                  <a:lnTo>
                    <a:pt x="0" y="454991"/>
                  </a:lnTo>
                  <a:close/>
                </a:path>
              </a:pathLst>
            </a:custGeom>
            <a:solidFill>
              <a:srgbClr val="18406F"/>
            </a:solidFill>
          </p:spPr>
          <p:txBody>
            <a:bodyPr/>
            <a:lstStyle/>
            <a:p>
              <a:endParaRPr lang="en-US"/>
            </a:p>
          </p:txBody>
        </p:sp>
        <p:sp>
          <p:nvSpPr>
            <p:cNvPr id="21" name="TextBox 21"/>
            <p:cNvSpPr txBox="1"/>
            <p:nvPr/>
          </p:nvSpPr>
          <p:spPr>
            <a:xfrm>
              <a:off x="0" y="-38100"/>
              <a:ext cx="4711884" cy="493091"/>
            </a:xfrm>
            <a:prstGeom prst="rect">
              <a:avLst/>
            </a:prstGeom>
          </p:spPr>
          <p:txBody>
            <a:bodyPr lIns="50800" tIns="50800" rIns="50800" bIns="50800" rtlCol="0" anchor="ctr"/>
            <a:lstStyle/>
            <a:p>
              <a:pPr algn="ctr">
                <a:lnSpc>
                  <a:spcPts val="3080"/>
                </a:lnSpc>
              </a:pPr>
              <a:endParaRPr/>
            </a:p>
          </p:txBody>
        </p:sp>
      </p:grpSp>
      <p:sp>
        <p:nvSpPr>
          <p:cNvPr id="22" name="TextBox 22"/>
          <p:cNvSpPr txBox="1"/>
          <p:nvPr/>
        </p:nvSpPr>
        <p:spPr>
          <a:xfrm>
            <a:off x="4434000" y="427446"/>
            <a:ext cx="13264772" cy="1991699"/>
          </a:xfrm>
          <a:prstGeom prst="rect">
            <a:avLst/>
          </a:prstGeom>
        </p:spPr>
        <p:txBody>
          <a:bodyPr lIns="0" tIns="0" rIns="0" bIns="0" rtlCol="0" anchor="t">
            <a:spAutoFit/>
          </a:bodyPr>
          <a:lstStyle/>
          <a:p>
            <a:pPr algn="ctr">
              <a:lnSpc>
                <a:spcPts val="4059"/>
              </a:lnSpc>
            </a:pPr>
            <a:r>
              <a:rPr lang="es-ES" sz="2400" dirty="0">
                <a:solidFill>
                  <a:srgbClr val="000000"/>
                </a:solidFill>
                <a:latin typeface="Palanquin Dark"/>
                <a:ea typeface="Palanquin Dark"/>
                <a:cs typeface="Palanquin Dark"/>
                <a:sym typeface="Palanquin Dark"/>
              </a:rPr>
              <a:t>Meta-análisis comparando el uso de anestesia general combinada con anestesia regional versus anestesia general sola en pacientes sometidos a colecistectomía por laparoscopía</a:t>
            </a:r>
          </a:p>
          <a:p>
            <a:pPr algn="ctr">
              <a:lnSpc>
                <a:spcPts val="4059"/>
              </a:lnSpc>
            </a:pPr>
            <a:r>
              <a:rPr lang="en-US" sz="2400" dirty="0">
                <a:solidFill>
                  <a:srgbClr val="000000"/>
                </a:solidFill>
                <a:latin typeface="Didact Gothic"/>
                <a:ea typeface="Didact Gothic"/>
                <a:cs typeface="Didact Gothic"/>
                <a:sym typeface="Didact Gothic"/>
              </a:rPr>
              <a:t>Cecilio Armengol-García, Valeria Blandin-Alvarez, Cynthia Lopez-García Dr. Eduardo Flores-Villalba</a:t>
            </a:r>
          </a:p>
          <a:p>
            <a:pPr algn="ctr">
              <a:lnSpc>
                <a:spcPts val="3499"/>
              </a:lnSpc>
              <a:spcBef>
                <a:spcPct val="0"/>
              </a:spcBef>
            </a:pPr>
            <a:r>
              <a:rPr lang="en-US" sz="2400" dirty="0">
                <a:solidFill>
                  <a:srgbClr val="737373"/>
                </a:solidFill>
                <a:latin typeface="Didact Gothic"/>
                <a:ea typeface="Didact Gothic"/>
                <a:cs typeface="Didact Gothic"/>
                <a:sym typeface="Didact Gothic"/>
              </a:rPr>
              <a:t>Escuela de Medicina y </a:t>
            </a:r>
            <a:r>
              <a:rPr lang="en-US" sz="2400" dirty="0" err="1">
                <a:solidFill>
                  <a:srgbClr val="737373"/>
                </a:solidFill>
                <a:latin typeface="Didact Gothic"/>
                <a:ea typeface="Didact Gothic"/>
                <a:cs typeface="Didact Gothic"/>
                <a:sym typeface="Didact Gothic"/>
              </a:rPr>
              <a:t>Ciencias</a:t>
            </a:r>
            <a:r>
              <a:rPr lang="en-US" sz="2400" dirty="0">
                <a:solidFill>
                  <a:srgbClr val="737373"/>
                </a:solidFill>
                <a:latin typeface="Didact Gothic"/>
                <a:ea typeface="Didact Gothic"/>
                <a:cs typeface="Didact Gothic"/>
                <a:sym typeface="Didact Gothic"/>
              </a:rPr>
              <a:t> de la Salud del </a:t>
            </a:r>
            <a:r>
              <a:rPr lang="en-US" sz="2400" dirty="0" err="1">
                <a:solidFill>
                  <a:srgbClr val="737373"/>
                </a:solidFill>
                <a:latin typeface="Didact Gothic"/>
                <a:sym typeface="Didact Gothic"/>
              </a:rPr>
              <a:t>Tecnológico</a:t>
            </a:r>
            <a:r>
              <a:rPr lang="en-US" sz="2400" dirty="0">
                <a:solidFill>
                  <a:srgbClr val="737373"/>
                </a:solidFill>
                <a:latin typeface="Didact Gothic"/>
                <a:sym typeface="Didact Gothic"/>
              </a:rPr>
              <a:t> de Monterrey</a:t>
            </a:r>
          </a:p>
        </p:txBody>
      </p:sp>
      <p:sp>
        <p:nvSpPr>
          <p:cNvPr id="30" name="TextBox 30"/>
          <p:cNvSpPr txBox="1"/>
          <p:nvPr/>
        </p:nvSpPr>
        <p:spPr>
          <a:xfrm>
            <a:off x="11680929" y="3444767"/>
            <a:ext cx="6292270" cy="1325812"/>
          </a:xfrm>
          <a:prstGeom prst="rect">
            <a:avLst/>
          </a:prstGeom>
        </p:spPr>
        <p:txBody>
          <a:bodyPr wrap="square" lIns="0" tIns="0" rIns="0" bIns="0" rtlCol="0" anchor="t">
            <a:spAutoFit/>
          </a:bodyPr>
          <a:lstStyle/>
          <a:p>
            <a:pPr algn="just">
              <a:lnSpc>
                <a:spcPts val="2099"/>
              </a:lnSpc>
            </a:pPr>
            <a:r>
              <a:rPr lang="es-ES" sz="1499" dirty="0">
                <a:solidFill>
                  <a:srgbClr val="000000"/>
                </a:solidFill>
                <a:latin typeface="Didact Gothic"/>
                <a:ea typeface="Didact Gothic"/>
                <a:cs typeface="Didact Gothic"/>
                <a:sym typeface="Didact Gothic"/>
              </a:rPr>
              <a:t>El uso de anestesia general combinada con anestesia regional tiende a disminuir el dolor postoperatorio en pacientes que se someten a colecistectomía por laparoscopía. La evidencia aun es insuficiente en términos de variables intraoperatorias, pero muestran una tendencia a resultados favorables con la intervención.</a:t>
            </a:r>
            <a:endParaRPr lang="en-US" sz="1499" dirty="0">
              <a:solidFill>
                <a:srgbClr val="000000"/>
              </a:solidFill>
              <a:latin typeface="Didact Gothic"/>
              <a:ea typeface="Didact Gothic"/>
              <a:cs typeface="Didact Gothic"/>
              <a:sym typeface="Didact Gothic"/>
            </a:endParaRPr>
          </a:p>
        </p:txBody>
      </p:sp>
      <p:sp>
        <p:nvSpPr>
          <p:cNvPr id="31" name="TextBox 31"/>
          <p:cNvSpPr txBox="1"/>
          <p:nvPr/>
        </p:nvSpPr>
        <p:spPr>
          <a:xfrm>
            <a:off x="-24075" y="2672946"/>
            <a:ext cx="6393754" cy="382797"/>
          </a:xfrm>
          <a:prstGeom prst="rect">
            <a:avLst/>
          </a:prstGeom>
        </p:spPr>
        <p:txBody>
          <a:bodyPr wrap="square" lIns="0" tIns="0" rIns="0" bIns="0" rtlCol="0" anchor="t">
            <a:spAutoFit/>
          </a:bodyPr>
          <a:lstStyle/>
          <a:p>
            <a:pPr algn="ctr">
              <a:lnSpc>
                <a:spcPts val="3080"/>
              </a:lnSpc>
              <a:spcBef>
                <a:spcPct val="0"/>
              </a:spcBef>
            </a:pPr>
            <a:r>
              <a:rPr lang="en-US" sz="2200" dirty="0" err="1">
                <a:solidFill>
                  <a:srgbClr val="FFFFFF"/>
                </a:solidFill>
                <a:latin typeface="Palanquin Dark"/>
                <a:ea typeface="Palanquin Dark"/>
                <a:cs typeface="Palanquin Dark"/>
                <a:sym typeface="Palanquin Dark"/>
              </a:rPr>
              <a:t>Introducción</a:t>
            </a:r>
            <a:endParaRPr lang="en-US" sz="2200" dirty="0">
              <a:solidFill>
                <a:srgbClr val="FFFFFF"/>
              </a:solidFill>
              <a:latin typeface="Palanquin Dark"/>
              <a:ea typeface="Palanquin Dark"/>
              <a:cs typeface="Palanquin Dark"/>
              <a:sym typeface="Palanquin Dark"/>
            </a:endParaRPr>
          </a:p>
        </p:txBody>
      </p:sp>
      <p:sp>
        <p:nvSpPr>
          <p:cNvPr id="32" name="TextBox 32"/>
          <p:cNvSpPr txBox="1"/>
          <p:nvPr/>
        </p:nvSpPr>
        <p:spPr>
          <a:xfrm>
            <a:off x="2006220" y="5178597"/>
            <a:ext cx="2304125" cy="382797"/>
          </a:xfrm>
          <a:prstGeom prst="rect">
            <a:avLst/>
          </a:prstGeom>
        </p:spPr>
        <p:txBody>
          <a:bodyPr wrap="square" lIns="0" tIns="0" rIns="0" bIns="0" rtlCol="0" anchor="t">
            <a:spAutoFit/>
          </a:bodyPr>
          <a:lstStyle/>
          <a:p>
            <a:pPr algn="ctr">
              <a:lnSpc>
                <a:spcPts val="3080"/>
              </a:lnSpc>
              <a:spcBef>
                <a:spcPct val="0"/>
              </a:spcBef>
            </a:pPr>
            <a:r>
              <a:rPr lang="en-US" sz="2200" dirty="0" err="1">
                <a:solidFill>
                  <a:srgbClr val="FCFEFE"/>
                </a:solidFill>
                <a:latin typeface="Palanquin Dark"/>
                <a:ea typeface="Palanquin Dark"/>
                <a:cs typeface="Palanquin Dark"/>
                <a:sym typeface="Palanquin Dark"/>
              </a:rPr>
              <a:t>Métodos</a:t>
            </a:r>
            <a:endParaRPr lang="en-US" sz="2200" dirty="0">
              <a:solidFill>
                <a:srgbClr val="FCFEFE"/>
              </a:solidFill>
              <a:latin typeface="Palanquin Dark"/>
              <a:ea typeface="Palanquin Dark"/>
              <a:cs typeface="Palanquin Dark"/>
              <a:sym typeface="Palanquin Dark"/>
            </a:endParaRPr>
          </a:p>
        </p:txBody>
      </p:sp>
      <p:sp>
        <p:nvSpPr>
          <p:cNvPr id="33" name="TextBox 33"/>
          <p:cNvSpPr txBox="1"/>
          <p:nvPr/>
        </p:nvSpPr>
        <p:spPr>
          <a:xfrm>
            <a:off x="220564" y="3395299"/>
            <a:ext cx="5886523" cy="1595117"/>
          </a:xfrm>
          <a:prstGeom prst="rect">
            <a:avLst/>
          </a:prstGeom>
        </p:spPr>
        <p:txBody>
          <a:bodyPr wrap="square" lIns="0" tIns="0" rIns="0" bIns="0" rtlCol="0" anchor="t">
            <a:spAutoFit/>
          </a:bodyPr>
          <a:lstStyle/>
          <a:p>
            <a:pPr algn="just">
              <a:lnSpc>
                <a:spcPts val="2099"/>
              </a:lnSpc>
              <a:spcBef>
                <a:spcPct val="0"/>
              </a:spcBef>
            </a:pPr>
            <a:r>
              <a:rPr lang="es-ES" sz="1499" dirty="0">
                <a:solidFill>
                  <a:srgbClr val="000000"/>
                </a:solidFill>
                <a:latin typeface="Didact Gothic" panose="00000500000000000000" pitchFamily="2" charset="0"/>
                <a:ea typeface="Didact Gothic"/>
                <a:cs typeface="Didact Gothic"/>
                <a:sym typeface="Didact Gothic"/>
              </a:rPr>
              <a:t>En algunos estados de México y países de tercer mundo o en vías de desarrollo es común la práctica de anestesia combinada en pacientes que necesitan colecistectomía por laparoscopía. La evidencia detrás de esta rutina es escasa y basada en métodos empíricos. Se ha visto en algunos estudios que la intervención combinada puede favorecer los signos vitales intraoperatorios, así como el dolor postoperatorio.</a:t>
            </a:r>
            <a:endParaRPr lang="en-US" sz="1499" dirty="0">
              <a:solidFill>
                <a:srgbClr val="000000"/>
              </a:solidFill>
              <a:latin typeface="Didact Gothic" panose="00000500000000000000" pitchFamily="2" charset="0"/>
              <a:ea typeface="Didact Gothic"/>
              <a:cs typeface="Didact Gothic"/>
              <a:sym typeface="Didact Gothic"/>
            </a:endParaRPr>
          </a:p>
        </p:txBody>
      </p:sp>
      <p:sp>
        <p:nvSpPr>
          <p:cNvPr id="34" name="TextBox 34"/>
          <p:cNvSpPr txBox="1"/>
          <p:nvPr/>
        </p:nvSpPr>
        <p:spPr>
          <a:xfrm>
            <a:off x="220565" y="5715000"/>
            <a:ext cx="5875436" cy="2403030"/>
          </a:xfrm>
          <a:prstGeom prst="rect">
            <a:avLst/>
          </a:prstGeom>
        </p:spPr>
        <p:txBody>
          <a:bodyPr wrap="square" lIns="0" tIns="0" rIns="0" bIns="0" rtlCol="0" anchor="t">
            <a:spAutoFit/>
          </a:bodyPr>
          <a:lstStyle/>
          <a:p>
            <a:pPr algn="just">
              <a:lnSpc>
                <a:spcPts val="2099"/>
              </a:lnSpc>
              <a:spcBef>
                <a:spcPct val="0"/>
              </a:spcBef>
            </a:pPr>
            <a:r>
              <a:rPr lang="es-ES" sz="1499" dirty="0">
                <a:solidFill>
                  <a:srgbClr val="000000"/>
                </a:solidFill>
                <a:latin typeface="Didact Gothic"/>
                <a:ea typeface="Didact Gothic"/>
                <a:cs typeface="Didact Gothic"/>
                <a:sym typeface="Didact Gothic"/>
              </a:rPr>
              <a:t>Se realizó una revisión sistemática de la literatura mediante PubMed, </a:t>
            </a:r>
            <a:r>
              <a:rPr lang="es-ES" sz="1499" dirty="0" err="1">
                <a:solidFill>
                  <a:srgbClr val="000000"/>
                </a:solidFill>
                <a:latin typeface="Didact Gothic"/>
                <a:ea typeface="Didact Gothic"/>
                <a:cs typeface="Didact Gothic"/>
                <a:sym typeface="Didact Gothic"/>
              </a:rPr>
              <a:t>Scopus</a:t>
            </a:r>
            <a:r>
              <a:rPr lang="es-ES" sz="1499" dirty="0">
                <a:solidFill>
                  <a:srgbClr val="000000"/>
                </a:solidFill>
                <a:latin typeface="Didact Gothic"/>
                <a:ea typeface="Didact Gothic"/>
                <a:cs typeface="Didact Gothic"/>
                <a:sym typeface="Didact Gothic"/>
              </a:rPr>
              <a:t>, Web </a:t>
            </a:r>
            <a:r>
              <a:rPr lang="es-ES" sz="1499" dirty="0" err="1">
                <a:solidFill>
                  <a:srgbClr val="000000"/>
                </a:solidFill>
                <a:latin typeface="Didact Gothic"/>
                <a:ea typeface="Didact Gothic"/>
                <a:cs typeface="Didact Gothic"/>
                <a:sym typeface="Didact Gothic"/>
              </a:rPr>
              <a:t>of</a:t>
            </a:r>
            <a:r>
              <a:rPr lang="es-ES" sz="1499" dirty="0">
                <a:solidFill>
                  <a:srgbClr val="000000"/>
                </a:solidFill>
                <a:latin typeface="Didact Gothic"/>
                <a:ea typeface="Didact Gothic"/>
                <a:cs typeface="Didact Gothic"/>
                <a:sym typeface="Didact Gothic"/>
              </a:rPr>
              <a:t> </a:t>
            </a:r>
            <a:r>
              <a:rPr lang="es-ES" sz="1499" dirty="0" err="1">
                <a:solidFill>
                  <a:srgbClr val="000000"/>
                </a:solidFill>
                <a:latin typeface="Didact Gothic"/>
                <a:ea typeface="Didact Gothic"/>
                <a:cs typeface="Didact Gothic"/>
                <a:sym typeface="Didact Gothic"/>
              </a:rPr>
              <a:t>Science</a:t>
            </a:r>
            <a:r>
              <a:rPr lang="es-ES" sz="1499" dirty="0">
                <a:solidFill>
                  <a:srgbClr val="000000"/>
                </a:solidFill>
                <a:latin typeface="Didact Gothic"/>
                <a:ea typeface="Didact Gothic"/>
                <a:cs typeface="Didact Gothic"/>
                <a:sym typeface="Didact Gothic"/>
              </a:rPr>
              <a:t>, Cochrane y </a:t>
            </a:r>
            <a:r>
              <a:rPr lang="es-ES" sz="1499" dirty="0" err="1">
                <a:solidFill>
                  <a:srgbClr val="000000"/>
                </a:solidFill>
                <a:latin typeface="Didact Gothic"/>
                <a:ea typeface="Didact Gothic"/>
                <a:cs typeface="Didact Gothic"/>
                <a:sym typeface="Didact Gothic"/>
              </a:rPr>
              <a:t>Clinical</a:t>
            </a:r>
            <a:r>
              <a:rPr lang="es-ES" sz="1499" dirty="0">
                <a:solidFill>
                  <a:srgbClr val="000000"/>
                </a:solidFill>
                <a:latin typeface="Didact Gothic"/>
                <a:ea typeface="Didact Gothic"/>
                <a:cs typeface="Didact Gothic"/>
                <a:sym typeface="Didact Gothic"/>
              </a:rPr>
              <a:t> </a:t>
            </a:r>
            <a:r>
              <a:rPr lang="es-ES" sz="1499" dirty="0" err="1">
                <a:solidFill>
                  <a:srgbClr val="000000"/>
                </a:solidFill>
                <a:latin typeface="Didact Gothic"/>
                <a:ea typeface="Didact Gothic"/>
                <a:cs typeface="Didact Gothic"/>
                <a:sym typeface="Didact Gothic"/>
              </a:rPr>
              <a:t>Trials</a:t>
            </a:r>
            <a:r>
              <a:rPr lang="es-ES" sz="1499" dirty="0">
                <a:solidFill>
                  <a:srgbClr val="000000"/>
                </a:solidFill>
                <a:latin typeface="Didact Gothic"/>
                <a:ea typeface="Didact Gothic"/>
                <a:cs typeface="Didact Gothic"/>
                <a:sym typeface="Didact Gothic"/>
              </a:rPr>
              <a:t> </a:t>
            </a:r>
            <a:r>
              <a:rPr lang="es-ES" sz="1499" dirty="0" err="1">
                <a:solidFill>
                  <a:srgbClr val="000000"/>
                </a:solidFill>
                <a:latin typeface="Didact Gothic"/>
                <a:ea typeface="Didact Gothic"/>
                <a:cs typeface="Didact Gothic"/>
                <a:sym typeface="Didact Gothic"/>
              </a:rPr>
              <a:t>Gov</a:t>
            </a:r>
            <a:r>
              <a:rPr lang="es-ES" sz="1499" dirty="0">
                <a:solidFill>
                  <a:srgbClr val="000000"/>
                </a:solidFill>
                <a:latin typeface="Didact Gothic"/>
                <a:ea typeface="Didact Gothic"/>
                <a:cs typeface="Didact Gothic"/>
                <a:sym typeface="Didact Gothic"/>
              </a:rPr>
              <a:t>, en búsqueda de estudios que compararan el uso de anestesia general combinada con anestesia regional versus anestesia general sola en pacientes que necesitaran intervención de colecistectomía por laparoscopía. Se buscó por variables relacionadas al dolor postoperatorio y signos vitales intraoperatorios. Se incluyeron estudios aleatorizados y observacionales. La heterogeneidad se midió usando la prueba de I2. El análisis estadístico se llevó a cabo usando el software R (versión 4.4.1).</a:t>
            </a:r>
            <a:endParaRPr lang="en-US" sz="1499" dirty="0">
              <a:solidFill>
                <a:srgbClr val="000000"/>
              </a:solidFill>
              <a:latin typeface="Didact Gothic"/>
              <a:ea typeface="Didact Gothic"/>
              <a:cs typeface="Didact Gothic"/>
              <a:sym typeface="Didact Gothic"/>
            </a:endParaRPr>
          </a:p>
        </p:txBody>
      </p:sp>
      <p:sp>
        <p:nvSpPr>
          <p:cNvPr id="35" name="TextBox 35"/>
          <p:cNvSpPr txBox="1"/>
          <p:nvPr/>
        </p:nvSpPr>
        <p:spPr>
          <a:xfrm>
            <a:off x="6386605" y="2704117"/>
            <a:ext cx="4847632" cy="382797"/>
          </a:xfrm>
          <a:prstGeom prst="rect">
            <a:avLst/>
          </a:prstGeom>
        </p:spPr>
        <p:txBody>
          <a:bodyPr wrap="square" lIns="0" tIns="0" rIns="0" bIns="0" rtlCol="0" anchor="t">
            <a:spAutoFit/>
          </a:bodyPr>
          <a:lstStyle/>
          <a:p>
            <a:pPr algn="ctr">
              <a:lnSpc>
                <a:spcPts val="3080"/>
              </a:lnSpc>
              <a:spcBef>
                <a:spcPct val="0"/>
              </a:spcBef>
            </a:pPr>
            <a:r>
              <a:rPr lang="en-US" sz="2200" dirty="0" err="1">
                <a:solidFill>
                  <a:srgbClr val="FFFFFF"/>
                </a:solidFill>
                <a:latin typeface="Palanquin Dark"/>
                <a:ea typeface="Palanquin Dark"/>
                <a:cs typeface="Palanquin Dark"/>
                <a:sym typeface="Palanquin Dark"/>
              </a:rPr>
              <a:t>Resultados</a:t>
            </a:r>
            <a:endParaRPr lang="en-US" sz="2200" dirty="0">
              <a:solidFill>
                <a:srgbClr val="FFFFFF"/>
              </a:solidFill>
              <a:latin typeface="Palanquin Dark"/>
              <a:ea typeface="Palanquin Dark"/>
              <a:cs typeface="Palanquin Dark"/>
              <a:sym typeface="Palanquin Dark"/>
            </a:endParaRPr>
          </a:p>
        </p:txBody>
      </p:sp>
      <p:sp>
        <p:nvSpPr>
          <p:cNvPr id="36" name="TextBox 36"/>
          <p:cNvSpPr txBox="1"/>
          <p:nvPr/>
        </p:nvSpPr>
        <p:spPr>
          <a:xfrm>
            <a:off x="6377527" y="3434715"/>
            <a:ext cx="4976273" cy="4826771"/>
          </a:xfrm>
          <a:prstGeom prst="rect">
            <a:avLst/>
          </a:prstGeom>
        </p:spPr>
        <p:txBody>
          <a:bodyPr wrap="square" lIns="0" tIns="0" rIns="0" bIns="0" rtlCol="0" anchor="t">
            <a:spAutoFit/>
          </a:bodyPr>
          <a:lstStyle/>
          <a:p>
            <a:pPr algn="just">
              <a:lnSpc>
                <a:spcPts val="2099"/>
              </a:lnSpc>
            </a:pPr>
            <a:r>
              <a:rPr lang="es-ES" sz="1499" dirty="0">
                <a:solidFill>
                  <a:srgbClr val="000000"/>
                </a:solidFill>
                <a:latin typeface="Didact Gothic"/>
                <a:ea typeface="Didact Gothic"/>
                <a:cs typeface="Didact Gothic"/>
                <a:sym typeface="Didact Gothic"/>
              </a:rPr>
              <a:t>Se incluyeron un total de 8 estudios aleatorizados y 1 estudio observacional. El dolor postoperatorio medido usando la escala de VAS (Visual </a:t>
            </a:r>
            <a:r>
              <a:rPr lang="es-ES" sz="1499" dirty="0" err="1">
                <a:solidFill>
                  <a:srgbClr val="000000"/>
                </a:solidFill>
                <a:latin typeface="Didact Gothic"/>
                <a:ea typeface="Didact Gothic"/>
                <a:cs typeface="Didact Gothic"/>
                <a:sym typeface="Didact Gothic"/>
              </a:rPr>
              <a:t>Analogue</a:t>
            </a:r>
            <a:r>
              <a:rPr lang="es-ES" sz="1499" dirty="0">
                <a:solidFill>
                  <a:srgbClr val="000000"/>
                </a:solidFill>
                <a:latin typeface="Didact Gothic"/>
                <a:ea typeface="Didact Gothic"/>
                <a:cs typeface="Didact Gothic"/>
                <a:sym typeface="Didact Gothic"/>
              </a:rPr>
              <a:t> </a:t>
            </a:r>
            <a:r>
              <a:rPr lang="es-ES" sz="1499" dirty="0" err="1">
                <a:solidFill>
                  <a:srgbClr val="000000"/>
                </a:solidFill>
                <a:latin typeface="Didact Gothic"/>
                <a:ea typeface="Didact Gothic"/>
                <a:cs typeface="Didact Gothic"/>
                <a:sym typeface="Didact Gothic"/>
              </a:rPr>
              <a:t>Scale</a:t>
            </a:r>
            <a:r>
              <a:rPr lang="es-ES" sz="1499" dirty="0">
                <a:solidFill>
                  <a:srgbClr val="000000"/>
                </a:solidFill>
                <a:latin typeface="Didact Gothic"/>
                <a:ea typeface="Didact Gothic"/>
                <a:cs typeface="Didact Gothic"/>
                <a:sym typeface="Didact Gothic"/>
              </a:rPr>
              <a:t>) fue analizado a las 2, 4, 6 y 12 horas postoperatorias y en todos los casos el meta-análisis demostró significancia favoreciendo a la anestesia combinada, disminuyendo así el dolor en los pacientes. Los resultados fueron: VAS 2 horas = MD -1.70 puntos; 95% CI -7.98 puntos a -0.10 puntos; p = 0.045; I² = 95%; VAS 4 horas = MD -1.37 puntos; 95% CI -2.55 puntos a -0.15 puntos; p = 0.027; I2 = 97%; VAS 6 horas = MD -0.66 puntos; 95% CI -0.91 puntos a -0.40 puntos; p = &lt;0.001; I2 = 23%; VAS 12 horas = MD -0.89 puntos; 95% CI -1.44 puntos </a:t>
            </a:r>
            <a:r>
              <a:rPr lang="es-ES" sz="1499" dirty="0" err="1">
                <a:solidFill>
                  <a:srgbClr val="000000"/>
                </a:solidFill>
                <a:latin typeface="Didact Gothic"/>
                <a:ea typeface="Didact Gothic"/>
                <a:cs typeface="Didact Gothic"/>
                <a:sym typeface="Didact Gothic"/>
              </a:rPr>
              <a:t>puntos</a:t>
            </a:r>
            <a:r>
              <a:rPr lang="es-ES" sz="1499" dirty="0">
                <a:solidFill>
                  <a:srgbClr val="000000"/>
                </a:solidFill>
                <a:latin typeface="Didact Gothic"/>
                <a:ea typeface="Didact Gothic"/>
                <a:cs typeface="Didact Gothic"/>
                <a:sym typeface="Didact Gothic"/>
              </a:rPr>
              <a:t> -0.34 puntos; p = 0.002; I2 = 55%. En cuanto a los signos vitales intraoperatorios no se encontraron diferencias estadísticamente significativas entre grupos en cuanto a presión arterial intraoperatoria durante los primeros 30 minutos, duración de la cirugía, duración de la anestesia, ritmo cardiaco durante los primeros 30 minutos.</a:t>
            </a:r>
            <a:endParaRPr lang="en-US" sz="1499" dirty="0">
              <a:solidFill>
                <a:srgbClr val="000000"/>
              </a:solidFill>
              <a:latin typeface="Didact Gothic"/>
              <a:ea typeface="Didact Gothic"/>
              <a:cs typeface="Didact Gothic"/>
              <a:sym typeface="Didact Gothic"/>
            </a:endParaRPr>
          </a:p>
        </p:txBody>
      </p:sp>
      <p:sp>
        <p:nvSpPr>
          <p:cNvPr id="37" name="TextBox 37"/>
          <p:cNvSpPr txBox="1"/>
          <p:nvPr/>
        </p:nvSpPr>
        <p:spPr>
          <a:xfrm>
            <a:off x="13103496" y="2715698"/>
            <a:ext cx="3321107" cy="382797"/>
          </a:xfrm>
          <a:prstGeom prst="rect">
            <a:avLst/>
          </a:prstGeom>
          <a:ln>
            <a:noFill/>
          </a:ln>
        </p:spPr>
        <p:txBody>
          <a:bodyPr wrap="square" lIns="0" tIns="0" rIns="0" bIns="0" rtlCol="0" anchor="t">
            <a:spAutoFit/>
          </a:bodyPr>
          <a:lstStyle/>
          <a:p>
            <a:pPr algn="ctr">
              <a:lnSpc>
                <a:spcPts val="3080"/>
              </a:lnSpc>
              <a:spcBef>
                <a:spcPct val="0"/>
              </a:spcBef>
            </a:pPr>
            <a:r>
              <a:rPr lang="en-US" sz="2200" dirty="0">
                <a:solidFill>
                  <a:srgbClr val="FCFEFE"/>
                </a:solidFill>
                <a:latin typeface="Palanquin Dark"/>
                <a:ea typeface="Palanquin Dark"/>
                <a:cs typeface="Palanquin Dark"/>
                <a:sym typeface="Palanquin Dark"/>
              </a:rPr>
              <a:t>Conclusión</a:t>
            </a:r>
          </a:p>
        </p:txBody>
      </p:sp>
      <p:sp>
        <p:nvSpPr>
          <p:cNvPr id="40" name="TextBox 40"/>
          <p:cNvSpPr txBox="1"/>
          <p:nvPr/>
        </p:nvSpPr>
        <p:spPr>
          <a:xfrm>
            <a:off x="2139193" y="8844915"/>
            <a:ext cx="15691607" cy="1357488"/>
          </a:xfrm>
          <a:prstGeom prst="rect">
            <a:avLst/>
          </a:prstGeom>
        </p:spPr>
        <p:txBody>
          <a:bodyPr wrap="square" lIns="0" tIns="0" rIns="0" bIns="0" rtlCol="0" anchor="t">
            <a:spAutoFit/>
          </a:bodyPr>
          <a:lstStyle/>
          <a:p>
            <a:pPr algn="just">
              <a:lnSpc>
                <a:spcPts val="2659"/>
              </a:lnSpc>
            </a:pPr>
            <a:r>
              <a:rPr lang="en-US" sz="1899" dirty="0">
                <a:solidFill>
                  <a:srgbClr val="FCFEFE"/>
                </a:solidFill>
                <a:latin typeface="Didact Gothic"/>
                <a:ea typeface="Didact Gothic"/>
                <a:cs typeface="Didact Gothic"/>
                <a:sym typeface="Didact Gothic"/>
              </a:rPr>
              <a:t>REFERENCIAS</a:t>
            </a:r>
          </a:p>
          <a:p>
            <a:pPr marL="410206" lvl="1" indent="-205103" algn="just">
              <a:lnSpc>
                <a:spcPts val="2659"/>
              </a:lnSpc>
              <a:buFont typeface="Arial"/>
              <a:buChar char="•"/>
            </a:pPr>
            <a:r>
              <a:rPr lang="en-US" sz="1899" dirty="0" err="1">
                <a:solidFill>
                  <a:srgbClr val="FCFEFE"/>
                </a:solidFill>
                <a:latin typeface="Didact Gothic"/>
                <a:ea typeface="Didact Gothic"/>
                <a:cs typeface="Didact Gothic"/>
                <a:sym typeface="Didact Gothic"/>
              </a:rPr>
              <a:t>Nanjundaswamy</a:t>
            </a:r>
            <a:r>
              <a:rPr lang="en-US" sz="1899" dirty="0">
                <a:solidFill>
                  <a:srgbClr val="FCFEFE"/>
                </a:solidFill>
                <a:latin typeface="Didact Gothic"/>
                <a:ea typeface="Didact Gothic"/>
                <a:cs typeface="Didact Gothic"/>
                <a:sym typeface="Didact Gothic"/>
              </a:rPr>
              <a:t>, N. H., Kannan, S., </a:t>
            </a:r>
            <a:r>
              <a:rPr lang="en-US" sz="1899" dirty="0" err="1">
                <a:solidFill>
                  <a:srgbClr val="FCFEFE"/>
                </a:solidFill>
                <a:latin typeface="Didact Gothic"/>
                <a:ea typeface="Didact Gothic"/>
                <a:cs typeface="Didact Gothic"/>
                <a:sym typeface="Didact Gothic"/>
              </a:rPr>
              <a:t>Narayanappa</a:t>
            </a:r>
            <a:r>
              <a:rPr lang="en-US" sz="1899" dirty="0">
                <a:solidFill>
                  <a:srgbClr val="FCFEFE"/>
                </a:solidFill>
                <a:latin typeface="Didact Gothic"/>
                <a:ea typeface="Didact Gothic"/>
                <a:cs typeface="Didact Gothic"/>
                <a:sym typeface="Didact Gothic"/>
              </a:rPr>
              <a:t>, V. H., </a:t>
            </a:r>
            <a:r>
              <a:rPr lang="en-US" sz="1899" dirty="0" err="1">
                <a:solidFill>
                  <a:srgbClr val="FCFEFE"/>
                </a:solidFill>
                <a:latin typeface="Didact Gothic"/>
                <a:ea typeface="Didact Gothic"/>
                <a:cs typeface="Didact Gothic"/>
                <a:sym typeface="Didact Gothic"/>
              </a:rPr>
              <a:t>Nagappa</a:t>
            </a:r>
            <a:r>
              <a:rPr lang="en-US" sz="1899" dirty="0">
                <a:solidFill>
                  <a:srgbClr val="FCFEFE"/>
                </a:solidFill>
                <a:latin typeface="Didact Gothic"/>
                <a:ea typeface="Didact Gothic"/>
                <a:cs typeface="Didact Gothic"/>
                <a:sym typeface="Didact Gothic"/>
              </a:rPr>
              <a:t>, S., &amp; </a:t>
            </a:r>
            <a:r>
              <a:rPr lang="en-US" sz="1899" dirty="0" err="1">
                <a:solidFill>
                  <a:srgbClr val="FCFEFE"/>
                </a:solidFill>
                <a:latin typeface="Didact Gothic"/>
                <a:ea typeface="Didact Gothic"/>
                <a:cs typeface="Didact Gothic"/>
                <a:sym typeface="Didact Gothic"/>
              </a:rPr>
              <a:t>Kalappa</a:t>
            </a:r>
            <a:r>
              <a:rPr lang="en-US" sz="1899" dirty="0">
                <a:solidFill>
                  <a:srgbClr val="FCFEFE"/>
                </a:solidFill>
                <a:latin typeface="Didact Gothic"/>
                <a:ea typeface="Didact Gothic"/>
                <a:cs typeface="Didact Gothic"/>
                <a:sym typeface="Didact Gothic"/>
              </a:rPr>
              <a:t>, S. (2023). Efficacy of Combined Epidural-General </a:t>
            </a:r>
            <a:r>
              <a:rPr lang="en-US" sz="1899" dirty="0" err="1">
                <a:solidFill>
                  <a:srgbClr val="FCFEFE"/>
                </a:solidFill>
                <a:latin typeface="Didact Gothic"/>
                <a:ea typeface="Didact Gothic"/>
                <a:cs typeface="Didact Gothic"/>
                <a:sym typeface="Didact Gothic"/>
              </a:rPr>
              <a:t>anaesthesia</a:t>
            </a:r>
            <a:r>
              <a:rPr lang="en-US" sz="1899" dirty="0">
                <a:solidFill>
                  <a:srgbClr val="FCFEFE"/>
                </a:solidFill>
                <a:latin typeface="Didact Gothic"/>
                <a:ea typeface="Didact Gothic"/>
                <a:cs typeface="Didact Gothic"/>
                <a:sym typeface="Didact Gothic"/>
              </a:rPr>
              <a:t> [CEGA] in attenuating hemodynamic responses to pneumoperitoneum in laparoscopic cholecystectomies: a prospective </a:t>
            </a:r>
            <a:r>
              <a:rPr lang="en-US" sz="1899" dirty="0" err="1">
                <a:solidFill>
                  <a:srgbClr val="FCFEFE"/>
                </a:solidFill>
                <a:latin typeface="Didact Gothic"/>
                <a:ea typeface="Didact Gothic"/>
                <a:cs typeface="Didact Gothic"/>
                <a:sym typeface="Didact Gothic"/>
              </a:rPr>
              <a:t>randomised</a:t>
            </a:r>
            <a:r>
              <a:rPr lang="en-US" sz="1899" dirty="0">
                <a:solidFill>
                  <a:srgbClr val="FCFEFE"/>
                </a:solidFill>
                <a:latin typeface="Didact Gothic"/>
                <a:ea typeface="Didact Gothic"/>
                <a:cs typeface="Didact Gothic"/>
                <a:sym typeface="Didact Gothic"/>
              </a:rPr>
              <a:t> study. Archives of Anesthesia and Critical Care. https://doi.org/10.18502/aacc.v9i6.14447</a:t>
            </a:r>
          </a:p>
        </p:txBody>
      </p:sp>
      <p:pic>
        <p:nvPicPr>
          <p:cNvPr id="1028" name="Picture 4" descr="ITESM logo, Vector Logo of ITESM brand free download (eps, ai, png, cdr)  formats">
            <a:extLst>
              <a:ext uri="{FF2B5EF4-FFF2-40B4-BE49-F238E27FC236}">
                <a16:creationId xmlns:a16="http://schemas.microsoft.com/office/drawing/2014/main" id="{1F8437CF-6825-5152-F636-8C81A94808E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334440" y="8927129"/>
            <a:ext cx="1323340" cy="132334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A number of numbers and symbols&#10;&#10;Description automatically generated with medium confidence">
            <a:extLst>
              <a:ext uri="{FF2B5EF4-FFF2-40B4-BE49-F238E27FC236}">
                <a16:creationId xmlns:a16="http://schemas.microsoft.com/office/drawing/2014/main" id="{10034AFE-D779-23B3-E1B1-A305772521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0824" y="6131639"/>
            <a:ext cx="6766453" cy="1777101"/>
          </a:xfrm>
          <a:prstGeom prst="rect">
            <a:avLst/>
          </a:prstGeom>
        </p:spPr>
      </p:pic>
      <p:grpSp>
        <p:nvGrpSpPr>
          <p:cNvPr id="27" name="Group 11">
            <a:extLst>
              <a:ext uri="{FF2B5EF4-FFF2-40B4-BE49-F238E27FC236}">
                <a16:creationId xmlns:a16="http://schemas.microsoft.com/office/drawing/2014/main" id="{58E26D09-EB18-0478-898B-08751AC1264D}"/>
              </a:ext>
            </a:extLst>
          </p:cNvPr>
          <p:cNvGrpSpPr/>
          <p:nvPr/>
        </p:nvGrpSpPr>
        <p:grpSpPr>
          <a:xfrm>
            <a:off x="11655698" y="5184834"/>
            <a:ext cx="6516475" cy="477679"/>
            <a:chOff x="0" y="0"/>
            <a:chExt cx="1436367" cy="190645"/>
          </a:xfrm>
        </p:grpSpPr>
        <p:sp>
          <p:nvSpPr>
            <p:cNvPr id="41" name="Freeform 12">
              <a:extLst>
                <a:ext uri="{FF2B5EF4-FFF2-40B4-BE49-F238E27FC236}">
                  <a16:creationId xmlns:a16="http://schemas.microsoft.com/office/drawing/2014/main" id="{83DA7F69-2A8A-34C5-17AF-316032B44A95}"/>
                </a:ext>
              </a:extLst>
            </p:cNvPr>
            <p:cNvSpPr/>
            <p:nvPr/>
          </p:nvSpPr>
          <p:spPr>
            <a:xfrm>
              <a:off x="0" y="0"/>
              <a:ext cx="1436367" cy="190645"/>
            </a:xfrm>
            <a:custGeom>
              <a:avLst/>
              <a:gdLst/>
              <a:ahLst/>
              <a:cxnLst/>
              <a:rect l="l" t="t" r="r" b="b"/>
              <a:pathLst>
                <a:path w="1436367" h="190645">
                  <a:moveTo>
                    <a:pt x="0" y="0"/>
                  </a:moveTo>
                  <a:lnTo>
                    <a:pt x="1436367" y="0"/>
                  </a:lnTo>
                  <a:lnTo>
                    <a:pt x="1436367" y="190645"/>
                  </a:lnTo>
                  <a:lnTo>
                    <a:pt x="0" y="190645"/>
                  </a:lnTo>
                  <a:close/>
                </a:path>
              </a:pathLst>
            </a:custGeom>
            <a:solidFill>
              <a:srgbClr val="D9B24A"/>
            </a:solidFill>
            <a:ln w="12700">
              <a:noFill/>
            </a:ln>
          </p:spPr>
          <p:txBody>
            <a:bodyPr/>
            <a:lstStyle/>
            <a:p>
              <a:endParaRPr lang="en-US"/>
            </a:p>
          </p:txBody>
        </p:sp>
      </p:grpSp>
      <p:sp>
        <p:nvSpPr>
          <p:cNvPr id="42" name="TextBox 37">
            <a:extLst>
              <a:ext uri="{FF2B5EF4-FFF2-40B4-BE49-F238E27FC236}">
                <a16:creationId xmlns:a16="http://schemas.microsoft.com/office/drawing/2014/main" id="{3A5DC1B6-449C-5617-9558-509BF782DC3B}"/>
              </a:ext>
            </a:extLst>
          </p:cNvPr>
          <p:cNvSpPr txBox="1"/>
          <p:nvPr/>
        </p:nvSpPr>
        <p:spPr>
          <a:xfrm>
            <a:off x="13140178" y="5226563"/>
            <a:ext cx="3321107" cy="382797"/>
          </a:xfrm>
          <a:prstGeom prst="rect">
            <a:avLst/>
          </a:prstGeom>
          <a:ln>
            <a:noFill/>
          </a:ln>
        </p:spPr>
        <p:txBody>
          <a:bodyPr wrap="square" lIns="0" tIns="0" rIns="0" bIns="0" rtlCol="0" anchor="t">
            <a:spAutoFit/>
          </a:bodyPr>
          <a:lstStyle/>
          <a:p>
            <a:pPr algn="ctr">
              <a:lnSpc>
                <a:spcPts val="3080"/>
              </a:lnSpc>
              <a:spcBef>
                <a:spcPct val="0"/>
              </a:spcBef>
            </a:pPr>
            <a:r>
              <a:rPr lang="en-US" sz="2200" dirty="0">
                <a:solidFill>
                  <a:srgbClr val="FCFEFE"/>
                </a:solidFill>
                <a:latin typeface="Palanquin Dark"/>
                <a:ea typeface="Palanquin Dark"/>
                <a:cs typeface="Palanquin Dark"/>
                <a:sym typeface="Palanquin Dark"/>
              </a:rPr>
              <a:t>VAS score a 6 horas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TotalTime>
  <Words>561</Words>
  <Application>Microsoft Office PowerPoint</Application>
  <PresentationFormat>Custom</PresentationFormat>
  <Paragraphs>14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Palanquin Dark</vt:lpstr>
      <vt:lpstr>Arial</vt:lpstr>
      <vt:lpstr>Calibri</vt:lpstr>
      <vt:lpstr>Didact Gothic</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Texto del párrafo</dc:title>
  <dc:creator>Cecilio Armengol García</dc:creator>
  <cp:lastModifiedBy>Cecilio Armengol García</cp:lastModifiedBy>
  <cp:revision>3</cp:revision>
  <dcterms:created xsi:type="dcterms:W3CDTF">2006-08-16T00:00:00Z</dcterms:created>
  <dcterms:modified xsi:type="dcterms:W3CDTF">2024-11-23T00:58:31Z</dcterms:modified>
  <dc:identifier>DAGXPv8DRF4</dc:identifier>
</cp:coreProperties>
</file>